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de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>
      <p:cViewPr varScale="1">
        <p:scale>
          <a:sx n="69" d="100"/>
          <a:sy n="69" d="100"/>
        </p:scale>
        <p:origin x="118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92600"/>
            <a:ext cx="7775575" cy="1346200"/>
          </a:xfrm>
        </p:spPr>
        <p:txBody>
          <a:bodyPr tIns="0" bIns="0"/>
          <a:lstStyle>
            <a:lvl1pPr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  <a:endParaRPr lang="de-CH" altLang="de-DE" noProof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1773238"/>
            <a:ext cx="7772400" cy="1827212"/>
          </a:xfrm>
        </p:spPr>
        <p:txBody>
          <a:bodyPr tIns="0" bIns="0"/>
          <a:lstStyle>
            <a:lvl1pPr>
              <a:defRPr sz="3200"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  <a:endParaRPr lang="de-CH" altLang="de-DE" noProof="0" smtClean="0"/>
          </a:p>
        </p:txBody>
      </p:sp>
      <p:pic>
        <p:nvPicPr>
          <p:cNvPr id="6150" name="Picture 6" descr="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800" y="187325"/>
            <a:ext cx="1714500" cy="5715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</p:pic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425450" y="920750"/>
            <a:ext cx="8324850" cy="152400"/>
          </a:xfrm>
          <a:prstGeom prst="rect">
            <a:avLst/>
          </a:prstGeom>
          <a:gradFill rotWithShape="0">
            <a:gsLst>
              <a:gs pos="0">
                <a:srgbClr val="FFEE00"/>
              </a:gs>
              <a:gs pos="100000">
                <a:srgbClr val="4D4D4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425450" y="6259513"/>
            <a:ext cx="8324850" cy="55562"/>
          </a:xfrm>
          <a:prstGeom prst="rect">
            <a:avLst/>
          </a:prstGeom>
          <a:gradFill rotWithShape="0">
            <a:gsLst>
              <a:gs pos="0">
                <a:srgbClr val="FFEE00"/>
              </a:gs>
              <a:gs pos="100000">
                <a:srgbClr val="4D4D4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97632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783203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95288" y="1196975"/>
            <a:ext cx="4105275" cy="49291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52963" y="1196975"/>
            <a:ext cx="4105275" cy="49291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10813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80829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7768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681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663743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27944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4770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67500" y="0"/>
            <a:ext cx="2090738" cy="612616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95288" y="0"/>
            <a:ext cx="6119812" cy="6126163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4085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196975"/>
            <a:ext cx="8362950" cy="492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altLang="de-DE" dirty="0" smtClean="0"/>
              <a:t>Textmasterformate durch Klicken bearbeiten</a:t>
            </a:r>
          </a:p>
          <a:p>
            <a:pPr lvl="1"/>
            <a:r>
              <a:rPr lang="de-CH" altLang="de-DE" dirty="0" smtClean="0"/>
              <a:t>Zweite Ebene</a:t>
            </a:r>
          </a:p>
          <a:p>
            <a:pPr lvl="2"/>
            <a:r>
              <a:rPr lang="de-CH" altLang="de-DE" dirty="0" smtClean="0"/>
              <a:t>Dritte Ebene</a:t>
            </a:r>
          </a:p>
          <a:p>
            <a:pPr lvl="3"/>
            <a:r>
              <a:rPr lang="de-CH" altLang="de-DE" dirty="0" smtClean="0"/>
              <a:t>Vierte Ebene</a:t>
            </a:r>
          </a:p>
          <a:p>
            <a:pPr lvl="4"/>
            <a:r>
              <a:rPr lang="de-CH" altLang="de-DE" dirty="0" smtClean="0"/>
              <a:t>Fünfte Ebene</a:t>
            </a:r>
          </a:p>
        </p:txBody>
      </p:sp>
      <p:sp>
        <p:nvSpPr>
          <p:cNvPr id="1040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0"/>
            <a:ext cx="653097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das Titelformat zu bearbeiten</a:t>
            </a: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4788024" y="6348413"/>
            <a:ext cx="3120901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de-DE" altLang="de-DE" sz="1000" dirty="0" smtClean="0"/>
              <a:t>Medienkonferenz</a:t>
            </a:r>
            <a:r>
              <a:rPr lang="de-DE" altLang="de-DE" sz="1000" baseline="0" dirty="0" smtClean="0"/>
              <a:t> vom 5. Juli 2023</a:t>
            </a:r>
          </a:p>
          <a:p>
            <a:pPr algn="l"/>
            <a:r>
              <a:rPr lang="de-DE" altLang="de-DE" sz="1000" baseline="0" dirty="0" smtClean="0"/>
              <a:t>Stärkung Milizparlament</a:t>
            </a:r>
            <a:endParaRPr lang="de-DE" altLang="de-DE" sz="1000" dirty="0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7988300" y="6348413"/>
            <a:ext cx="857250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/>
            <a:r>
              <a:rPr lang="de-DE" altLang="de-DE" sz="1000"/>
              <a:t>Seite </a:t>
            </a:r>
            <a:fld id="{7BE1BE1B-CCD3-4D67-8C86-644ED70A44D9}" type="slidenum">
              <a:rPr lang="de-DE" altLang="de-DE" sz="1000"/>
              <a:pPr algn="r"/>
              <a:t>‹Nr.›</a:t>
            </a:fld>
            <a:endParaRPr lang="de-DE" altLang="de-DE" sz="1000"/>
          </a:p>
        </p:txBody>
      </p:sp>
      <p:pic>
        <p:nvPicPr>
          <p:cNvPr id="1043" name="Picture 19" descr="sh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800" y="187325"/>
            <a:ext cx="1714500" cy="5715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</p:pic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395288" y="920750"/>
            <a:ext cx="8355012" cy="131763"/>
          </a:xfrm>
          <a:prstGeom prst="rect">
            <a:avLst/>
          </a:prstGeom>
          <a:gradFill rotWithShape="0">
            <a:gsLst>
              <a:gs pos="0">
                <a:srgbClr val="FFEE00"/>
              </a:gs>
              <a:gs pos="100000">
                <a:srgbClr val="4D4D4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395288" y="6346825"/>
            <a:ext cx="2420937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b"/>
          <a:lstStyle/>
          <a:p>
            <a:r>
              <a:rPr lang="de-DE" altLang="de-DE" sz="1000" dirty="0"/>
              <a:t>Kanton </a:t>
            </a:r>
            <a:r>
              <a:rPr lang="de-DE" altLang="de-DE" sz="1000" dirty="0" smtClean="0"/>
              <a:t>Schaffhausen</a:t>
            </a:r>
          </a:p>
          <a:p>
            <a:endParaRPr lang="de-DE" altLang="de-DE" sz="1000" dirty="0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395288" y="6259513"/>
            <a:ext cx="8355012" cy="69850"/>
          </a:xfrm>
          <a:prstGeom prst="rect">
            <a:avLst/>
          </a:prstGeom>
          <a:gradFill rotWithShape="0">
            <a:gsLst>
              <a:gs pos="0">
                <a:srgbClr val="FFEE00"/>
              </a:gs>
              <a:gs pos="100000">
                <a:srgbClr val="4D4D4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algn="l" rtl="0" eaLnBrk="1" fontAlgn="base" hangingPunct="1">
        <a:spcBef>
          <a:spcPct val="20000"/>
        </a:spcBef>
        <a:spcAft>
          <a:spcPct val="0"/>
        </a:spcAft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363538" indent="-18415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542925" algn="l" rtl="0" eaLnBrk="1" fontAlgn="base" hangingPunct="1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92175" indent="-169863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55713" indent="-176213" algn="l" rtl="0" eaLnBrk="1" fontAlgn="base" hangingPunct="1">
        <a:spcBef>
          <a:spcPct val="20000"/>
        </a:spcBef>
        <a:spcAft>
          <a:spcPct val="0"/>
        </a:spcAft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de-DE" altLang="de-DE" dirty="0" smtClean="0"/>
              <a:t>Bericht und Antrag der Spezialkommission 2021/1</a:t>
            </a:r>
            <a:br>
              <a:rPr lang="de-DE" altLang="de-DE" dirty="0" smtClean="0"/>
            </a:br>
            <a:r>
              <a:rPr lang="de-DE" altLang="de-DE" dirty="0" smtClean="0"/>
              <a:t/>
            </a:r>
            <a:br>
              <a:rPr lang="de-DE" altLang="de-DE" dirty="0" smtClean="0"/>
            </a:br>
            <a:r>
              <a:rPr lang="de-DE" altLang="de-DE" dirty="0" smtClean="0"/>
              <a:t>"Stärkung Milizparlament"</a:t>
            </a:r>
            <a:endParaRPr lang="de-DE" altLang="de-DE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altLang="de-DE" dirty="0" smtClean="0"/>
              <a:t>Medienkonferenz vom 5. Juli 2023</a:t>
            </a:r>
          </a:p>
          <a:p>
            <a:r>
              <a:rPr lang="de-DE" altLang="de-DE" dirty="0" smtClean="0"/>
              <a:t>Kantonsratssaal Schaffhausen</a:t>
            </a:r>
          </a:p>
          <a:p>
            <a:r>
              <a:rPr lang="de-DE" altLang="de-DE" dirty="0" smtClean="0"/>
              <a:t>Vorsitz: Dr. Peter Scheck, Kommissionspräsident</a:t>
            </a:r>
            <a:endParaRPr lang="de-DE" altLang="de-DE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 smtClean="0"/>
              <a:t>Begrüssung</a:t>
            </a:r>
            <a:r>
              <a:rPr lang="de-DE" altLang="de-DE" dirty="0" smtClean="0"/>
              <a:t> / Teilnehmer  / Ablauf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pPr>
              <a:lnSpc>
                <a:spcPct val="150000"/>
              </a:lnSpc>
            </a:pPr>
            <a:r>
              <a:rPr lang="de-DE" altLang="de-DE" sz="2000" b="1" dirty="0" smtClean="0"/>
              <a:t>Einführung in die Vorlage </a:t>
            </a:r>
            <a:r>
              <a:rPr lang="de-DE" altLang="de-DE" sz="2000" dirty="0" smtClean="0"/>
              <a:t>(Auftrag, Zweck, Vorgehen): P. Scheck</a:t>
            </a:r>
          </a:p>
          <a:p>
            <a:pPr>
              <a:lnSpc>
                <a:spcPct val="150000"/>
              </a:lnSpc>
            </a:pPr>
            <a:r>
              <a:rPr lang="de-DE" altLang="de-DE" sz="2000" b="1" dirty="0" smtClean="0"/>
              <a:t>Rechtlicher Aufbau der Vorlage </a:t>
            </a:r>
            <a:r>
              <a:rPr lang="de-DE" altLang="de-DE" sz="2000" dirty="0" smtClean="0"/>
              <a:t>(Separate Anhänge): S. Bilger</a:t>
            </a:r>
          </a:p>
          <a:p>
            <a:pPr>
              <a:lnSpc>
                <a:spcPct val="150000"/>
              </a:lnSpc>
            </a:pPr>
            <a:r>
              <a:rPr lang="de-DE" altLang="de-DE" sz="2000" b="1" dirty="0" err="1" smtClean="0"/>
              <a:t>Massnahmen</a:t>
            </a:r>
            <a:r>
              <a:rPr lang="de-DE" altLang="de-DE" sz="2000" b="1" dirty="0" smtClean="0"/>
              <a:t> "Parlamentsorganisation/Parlamentsbetrieb</a:t>
            </a:r>
            <a:r>
              <a:rPr lang="de-DE" altLang="de-DE" sz="2000" dirty="0" smtClean="0"/>
              <a:t>": D. Preisig</a:t>
            </a:r>
          </a:p>
          <a:p>
            <a:pPr>
              <a:lnSpc>
                <a:spcPct val="150000"/>
              </a:lnSpc>
            </a:pPr>
            <a:r>
              <a:rPr lang="de-DE" altLang="de-DE" sz="2000" b="1" dirty="0" err="1" smtClean="0"/>
              <a:t>Massnahmen</a:t>
            </a:r>
            <a:r>
              <a:rPr lang="de-DE" altLang="de-DE" sz="2000" dirty="0" smtClean="0"/>
              <a:t> </a:t>
            </a:r>
            <a:r>
              <a:rPr lang="de-DE" altLang="de-DE" sz="2000" b="1" dirty="0" smtClean="0"/>
              <a:t>"Entschädigungsregelung</a:t>
            </a:r>
            <a:r>
              <a:rPr lang="de-DE" altLang="de-DE" sz="2000" dirty="0" smtClean="0"/>
              <a:t>": P. </a:t>
            </a:r>
            <a:r>
              <a:rPr lang="de-DE" altLang="de-DE" sz="2000" dirty="0" err="1" smtClean="0"/>
              <a:t>Portmann</a:t>
            </a:r>
            <a:endParaRPr lang="de-DE" altLang="de-DE" sz="2000" dirty="0" smtClean="0"/>
          </a:p>
          <a:p>
            <a:pPr>
              <a:lnSpc>
                <a:spcPct val="150000"/>
              </a:lnSpc>
            </a:pPr>
            <a:r>
              <a:rPr lang="de-DE" altLang="de-DE" sz="2000" b="1" dirty="0" err="1" smtClean="0"/>
              <a:t>Massnahmen</a:t>
            </a:r>
            <a:r>
              <a:rPr lang="de-DE" altLang="de-DE" sz="2000" b="1" dirty="0" smtClean="0"/>
              <a:t> "Stärkung Oberaufsicht"</a:t>
            </a:r>
            <a:r>
              <a:rPr lang="de-DE" altLang="de-DE" sz="2000" dirty="0" smtClean="0"/>
              <a:t>: M. </a:t>
            </a:r>
            <a:r>
              <a:rPr lang="de-DE" altLang="de-DE" sz="2000" dirty="0" err="1" smtClean="0"/>
              <a:t>Montanari</a:t>
            </a:r>
            <a:endParaRPr lang="de-DE" altLang="de-DE" sz="2000" dirty="0" smtClean="0"/>
          </a:p>
          <a:p>
            <a:pPr>
              <a:lnSpc>
                <a:spcPct val="150000"/>
              </a:lnSpc>
            </a:pPr>
            <a:r>
              <a:rPr lang="de-DE" altLang="de-DE" sz="2000" b="1" dirty="0" err="1" smtClean="0"/>
              <a:t>Massnahme</a:t>
            </a:r>
            <a:r>
              <a:rPr lang="de-DE" altLang="de-DE" sz="2000" b="1" dirty="0" smtClean="0"/>
              <a:t> "Erhöhung Anzahl Mitglieder Kantonsrat</a:t>
            </a:r>
            <a:r>
              <a:rPr lang="de-DE" altLang="de-DE" sz="2000" dirty="0" smtClean="0"/>
              <a:t>": M. Freivogel</a:t>
            </a:r>
          </a:p>
          <a:p>
            <a:pPr>
              <a:lnSpc>
                <a:spcPct val="150000"/>
              </a:lnSpc>
            </a:pPr>
            <a:r>
              <a:rPr lang="de-DE" altLang="de-DE" sz="2000" b="1" dirty="0" err="1" smtClean="0"/>
              <a:t>Massnahme</a:t>
            </a:r>
            <a:r>
              <a:rPr lang="de-DE" altLang="de-DE" sz="2000" b="1" dirty="0" smtClean="0"/>
              <a:t> "Kommissionsprotokolle": </a:t>
            </a:r>
            <a:r>
              <a:rPr lang="de-DE" altLang="de-DE" sz="2000" dirty="0" smtClean="0"/>
              <a:t>M. Müller</a:t>
            </a:r>
          </a:p>
          <a:p>
            <a:pPr>
              <a:lnSpc>
                <a:spcPct val="150000"/>
              </a:lnSpc>
            </a:pPr>
            <a:r>
              <a:rPr lang="de-DE" altLang="de-DE" sz="2000" b="1" dirty="0" smtClean="0"/>
              <a:t>Finanzielle und Personelle Auswirkungen:</a:t>
            </a:r>
            <a:r>
              <a:rPr lang="de-DE" altLang="de-DE" sz="2000" dirty="0" smtClean="0"/>
              <a:t> I. Eichenberger</a:t>
            </a:r>
          </a:p>
          <a:p>
            <a:pPr>
              <a:lnSpc>
                <a:spcPct val="150000"/>
              </a:lnSpc>
            </a:pPr>
            <a:r>
              <a:rPr lang="de-DE" altLang="de-DE" sz="2000" b="1" dirty="0" smtClean="0"/>
              <a:t>Beratung im Kantonsrat / Inkrafttreten: </a:t>
            </a:r>
            <a:r>
              <a:rPr lang="de-DE" altLang="de-DE" sz="2000" dirty="0" smtClean="0"/>
              <a:t>P. Scheck</a:t>
            </a:r>
          </a:p>
          <a:p>
            <a:r>
              <a:rPr lang="de-DE" altLang="de-DE" sz="2000" b="1" dirty="0" smtClean="0"/>
              <a:t>Fragen</a:t>
            </a:r>
          </a:p>
          <a:p>
            <a:endParaRPr lang="de-DE" altLang="de-D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Separate Anhänge / Zuständigkeiten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007053"/>
              </p:ext>
            </p:extLst>
          </p:nvPr>
        </p:nvGraphicFramePr>
        <p:xfrm>
          <a:off x="395288" y="1070769"/>
          <a:ext cx="8425185" cy="4958884"/>
        </p:xfrm>
        <a:graphic>
          <a:graphicData uri="http://schemas.openxmlformats.org/drawingml/2006/table">
            <a:tbl>
              <a:tblPr firstRow="1" firstCol="1" bandRow="1"/>
              <a:tblGrid>
                <a:gridCol w="3018962">
                  <a:extLst>
                    <a:ext uri="{9D8B030D-6E8A-4147-A177-3AD203B41FA5}">
                      <a16:colId xmlns:a16="http://schemas.microsoft.com/office/drawing/2014/main" val="1236960044"/>
                    </a:ext>
                  </a:extLst>
                </a:gridCol>
                <a:gridCol w="1082760">
                  <a:extLst>
                    <a:ext uri="{9D8B030D-6E8A-4147-A177-3AD203B41FA5}">
                      <a16:colId xmlns:a16="http://schemas.microsoft.com/office/drawing/2014/main" val="95619060"/>
                    </a:ext>
                  </a:extLst>
                </a:gridCol>
                <a:gridCol w="1998939">
                  <a:extLst>
                    <a:ext uri="{9D8B030D-6E8A-4147-A177-3AD203B41FA5}">
                      <a16:colId xmlns:a16="http://schemas.microsoft.com/office/drawing/2014/main" val="2325183107"/>
                    </a:ext>
                  </a:extLst>
                </a:gridCol>
                <a:gridCol w="2324524">
                  <a:extLst>
                    <a:ext uri="{9D8B030D-6E8A-4147-A177-3AD203B41FA5}">
                      <a16:colId xmlns:a16="http://schemas.microsoft.com/office/drawing/2014/main" val="3253412816"/>
                    </a:ext>
                  </a:extLst>
                </a:gridCol>
              </a:tblGrid>
              <a:tr h="72488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Massnahmen im </a:t>
                      </a:r>
                      <a:br>
                        <a:rPr lang="de-CH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</a:br>
                      <a:r>
                        <a:rPr lang="de-CH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Bereich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b="1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b="1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Anhang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b="1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b="1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Revision Rechtsgrundlage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b="1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b="1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Zuständigkeit für Beschlussfassung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1936269"/>
                  </a:ext>
                </a:extLst>
              </a:tr>
              <a:tr h="5799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Parlamentsorganisation und Parlamentsbetrieb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Geschäftsordnung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Kantonsrat abschliessend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5354377"/>
                  </a:ext>
                </a:extLst>
              </a:tr>
              <a:tr h="144976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8766880"/>
                  </a:ext>
                </a:extLst>
              </a:tr>
              <a:tr h="5799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Entschädigungsregelung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Geschäftsordnung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Kantonsrat abschliessend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2145181"/>
                  </a:ext>
                </a:extLst>
              </a:tr>
              <a:tr h="144976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3625160"/>
                  </a:ext>
                </a:extLst>
              </a:tr>
              <a:tr h="72488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Stärkung Oberaufsicht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3 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Kantonsratsgesetz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Kantonsrat und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evtl. Volksabstimmung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1439557"/>
                  </a:ext>
                </a:extLst>
              </a:tr>
              <a:tr h="144976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274582"/>
                  </a:ext>
                </a:extLst>
              </a:tr>
              <a:tr h="72488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Erhöhung Anzahl Mitglieder Kantonsrat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4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Verfassung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Kantonsrat und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obligat. Volksabstimmung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3529876"/>
                  </a:ext>
                </a:extLst>
              </a:tr>
              <a:tr h="144976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346677"/>
                  </a:ext>
                </a:extLst>
              </a:tr>
              <a:tr h="10148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Kommissionsprotokolle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CH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5 und 6</a:t>
                      </a:r>
                      <a:endParaRPr lang="de-CH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Kantonsratsgesetz und Geschäftsordnung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Kantonsrat und 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evtl. Volksabstimmung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CH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de-CH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308" marR="593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4430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711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 smtClean="0"/>
              <a:t>Massnahmen</a:t>
            </a:r>
            <a:r>
              <a:rPr lang="de-DE" altLang="de-DE" dirty="0" smtClean="0"/>
              <a:t> zur Parlamentsorganisation/ - betrieb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353176" cy="6688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Zweck der Massnahmen:</a:t>
            </a: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Verbesserung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der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Organisation und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der Steuerung und Durchführung des Parlamentsbetriebes </a:t>
            </a:r>
            <a:endParaRPr lang="de-CH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Erhöhung der Unabhängigkeit von der Regierung und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der Verwaltung </a:t>
            </a: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Einzelne Massnahmen:</a:t>
            </a:r>
            <a:endParaRPr lang="de-CH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Vergrösserung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und Stärkung des Ratsbüros sowie die Einführung einer Geschäftsleitung (bestehend aus dem Ratspräsidium)</a:t>
            </a:r>
            <a:endParaRPr lang="de-CH" dirty="0"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Schaffung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einer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neuen ständigen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Fachkommission "Bau, Verkehr und Energie" sowie die Auflösung der ständigen Kommission für Grenzüberschreitende Zusammenarbeit</a:t>
            </a:r>
            <a:endParaRPr lang="de-CH" dirty="0"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Einführung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eines Verfahrens für die vereinfachte Beratung für unbestrittene Geschäfte</a:t>
            </a:r>
            <a:endParaRPr lang="de-CH" dirty="0"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Fachliche/juristische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und administrative Verstärkung des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Kantonsrats-sekretariates</a:t>
            </a:r>
            <a:endParaRPr lang="de-CH" dirty="0"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Ressourcenbereitstellung 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für den </a:t>
            </a:r>
            <a:r>
              <a:rPr lang="de-CH" dirty="0" err="1">
                <a:ea typeface="Calibri" panose="020F0502020204030204" pitchFamily="34" charset="0"/>
                <a:cs typeface="Times New Roman" panose="02020603050405020304" pitchFamily="18" charset="0"/>
              </a:rPr>
              <a:t>Beizug</a:t>
            </a: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 von externer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Fachunterstützung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1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751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 smtClean="0"/>
              <a:t>Massnahmen</a:t>
            </a:r>
            <a:r>
              <a:rPr lang="de-DE" altLang="de-DE" dirty="0" smtClean="0"/>
              <a:t> "</a:t>
            </a:r>
            <a:r>
              <a:rPr lang="de-DE" altLang="de-DE" dirty="0" err="1" smtClean="0"/>
              <a:t>Zeitgemässe</a:t>
            </a:r>
            <a:r>
              <a:rPr lang="de-DE" altLang="de-DE" dirty="0" smtClean="0"/>
              <a:t> und angemessene Entschädigung"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353176" cy="5915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de-CH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Ausgangslage:</a:t>
            </a:r>
          </a:p>
          <a:p>
            <a:pPr algn="just">
              <a:spcAft>
                <a:spcPts val="1000"/>
              </a:spcAft>
            </a:pPr>
            <a:r>
              <a:rPr lang="de-CH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Aktuelle Entschädigungsregelung (Sitzungsgeld) auch im Vergleich mit anderen Kantonen nicht zeitgemäss und ungenügend: Kantonsratsmandat = mind. 20% Pensum, aktuell durchschnittlich mit Fr. 8'000 pro Jahr abgegolten</a:t>
            </a:r>
          </a:p>
          <a:p>
            <a:pPr algn="just">
              <a:spcAft>
                <a:spcPts val="1000"/>
              </a:spcAft>
            </a:pPr>
            <a:r>
              <a:rPr lang="de-CH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Notwendiger Einkommensverzicht für Mandatsübernahme wird nicht kostendeckend abgegolten: hinderlich für Mandatsübernahme</a:t>
            </a:r>
          </a:p>
          <a:p>
            <a:pPr algn="just">
              <a:spcAft>
                <a:spcPts val="1000"/>
              </a:spcAft>
            </a:pPr>
            <a:r>
              <a:rPr lang="de-CH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Zweck der Massnahmen:</a:t>
            </a: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CH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Erhaltung und Stärkung des Milizsystems durch zeitgemässe und dem Aufwand entsprechende, angemessene Entschädigung</a:t>
            </a:r>
          </a:p>
          <a:p>
            <a:pPr algn="just">
              <a:spcAft>
                <a:spcPts val="1000"/>
              </a:spcAft>
            </a:pPr>
            <a:r>
              <a:rPr lang="de-CH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Einzelne Massnahmen:</a:t>
            </a:r>
            <a:endParaRPr lang="de-CH" sz="16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Einführung Grundentschädigung für Kantonsratsmandat, Grundentschädigung (abgestuft) für Ratspräsidium, </a:t>
            </a:r>
            <a:r>
              <a:rPr lang="de-CH" sz="16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Ratsbüro</a:t>
            </a:r>
            <a:r>
              <a:rPr lang="de-CH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und Ständige Kommissionen, Sitzungsgeld Kommissionstätigkeit und Ratstätigkeit (abgestuft), Anpassung Spesenentschädigung</a:t>
            </a:r>
            <a:endParaRPr lang="de-CH" sz="1600" dirty="0">
              <a:ea typeface="Calibri" panose="020F050202020403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de-CH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Angemessene Entschädigung:</a:t>
            </a:r>
            <a:endParaRPr lang="de-CH" sz="16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Neue Regelung führt zu durchschnittlich knapp Fr. 16'000 pro Jahr für das Kantonsratsmandat (= mind. 20% Pensum)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419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 smtClean="0"/>
              <a:t>Massnahmen</a:t>
            </a:r>
            <a:r>
              <a:rPr lang="de-DE" altLang="de-DE" dirty="0" smtClean="0"/>
              <a:t> "Stärkung Oberaufsicht"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353176" cy="5726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endParaRPr lang="de-CH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Ausgangslage:</a:t>
            </a:r>
          </a:p>
          <a:p>
            <a:pPr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Art. 55 KV: Kantonsrat übt Oberaufsicht über Regierung, Verwaltung und weitere Träger öffentlicher Aufgaben sowie die Gerichtsbehörden aus.</a:t>
            </a:r>
          </a:p>
          <a:p>
            <a:pPr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Gesetzliche Instrumente der parlamentarischen Oberaufsicht über die Regierung und die Verwaltung (= Aufsichtsbefugnisse der Aufsichtskommissionen wie Auskunfts- und Einsichtsrechte und Untersuchungsbefugnisse, parlamentarische Aufsichtskommission usw.) sind grundsätzlich ausreichend.</a:t>
            </a:r>
          </a:p>
          <a:p>
            <a:pPr algn="just">
              <a:spcAft>
                <a:spcPts val="1000"/>
              </a:spcAft>
            </a:pPr>
            <a:endParaRPr lang="de-CH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Punktuelle Präzisierungen :</a:t>
            </a:r>
            <a:endParaRPr lang="de-CH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Bei Behandlung von Geschäftsberichten können weitere Berichterstattungen verlangt werden.</a:t>
            </a: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Allfällige Geheimhaltungsvereinbarungen sind den Aufsichtskommissionen offen zu legen.</a:t>
            </a:r>
            <a:endParaRPr lang="de-CH" dirty="0"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273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 smtClean="0"/>
              <a:t>Massnahme</a:t>
            </a:r>
            <a:r>
              <a:rPr lang="de-DE" altLang="de-DE" dirty="0"/>
              <a:t> </a:t>
            </a:r>
            <a:r>
              <a:rPr lang="de-DE" altLang="de-DE" dirty="0" smtClean="0"/>
              <a:t>"Erhöhung Anzahl Mitglieder Kantonsrat"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353176" cy="5982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Ausgangslage:</a:t>
            </a:r>
          </a:p>
          <a:p>
            <a:pPr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Reduktion Anzahl Mitglieder Kantonsrat von 80 auf 60 Mitglieder (</a:t>
            </a:r>
            <a:r>
              <a:rPr lang="de-CH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Volksabstim-mung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2004, umgesetzt seit 2009), seinerzeit gegen den Willen des Kantonsrates</a:t>
            </a:r>
          </a:p>
          <a:p>
            <a:pPr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Erhoffte Effizienzsteigerung ist nicht eingetroffen. Verkleinerung hat grössere zeitliche Belastung zur Folge und verlangsamt den Parlamentsbetrieb (schwierige Kommissionsbestellungen, längere Behandlungszeiten)</a:t>
            </a: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Zweck der Massnahme:</a:t>
            </a:r>
            <a:endParaRPr lang="de-CH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Erhöhung der "Arbeitskapazität" des Rates und Effizienz des Ratsbetriebes</a:t>
            </a: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Stärkung des Parlamentes gegenüber Regierung und Verwaltung</a:t>
            </a: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Breitere demokratische Abstützung des Rates</a:t>
            </a: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Umsetzung:</a:t>
            </a:r>
            <a:endParaRPr lang="de-CH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>
                <a:ea typeface="Calibri" panose="020F0502020204030204" pitchFamily="34" charset="0"/>
                <a:cs typeface="Times New Roman" panose="02020603050405020304" pitchFamily="18" charset="0"/>
              </a:rPr>
              <a:t>Erhöhung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um 9 Mitglieder ermöglicht die Einsetzung einer zusätzlichen 9-er Spezialkommission. Umsetzung per </a:t>
            </a:r>
            <a:r>
              <a:rPr lang="de-CH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Legislatur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2029 – 2032</a:t>
            </a: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9 zusätzliche Sitzplätze im Kantonsratssaal vorhanden</a:t>
            </a:r>
            <a:endParaRPr lang="de-CH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03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 smtClean="0"/>
              <a:t>Massnahme</a:t>
            </a:r>
            <a:r>
              <a:rPr lang="de-DE" altLang="de-DE" dirty="0"/>
              <a:t> </a:t>
            </a:r>
            <a:r>
              <a:rPr lang="de-DE" altLang="de-DE" dirty="0" smtClean="0"/>
              <a:t>"Einsicht in Kommissionsprotokolle"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353176" cy="5854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Ausgangslage:</a:t>
            </a:r>
          </a:p>
          <a:p>
            <a:pPr algn="just">
              <a:spcAft>
                <a:spcPts val="1000"/>
              </a:spcAft>
            </a:pPr>
            <a:r>
              <a:rPr lang="de-CH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Kein Kernthema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der Stärkung des Milizparlaments. </a:t>
            </a:r>
          </a:p>
          <a:p>
            <a:pPr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Handlungsbedarf aufgrund unüblicher Regelung im Kanton SH.</a:t>
            </a:r>
          </a:p>
          <a:p>
            <a:pPr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Regelung im Kantonsratsgesetz (Art. 14 Abs. 1bis KG): Kommissionsprotokolle grundsätzlich öffentlich; Einsichtsbeschränkung bei überwiegenden privaten oder öffentlichen Interessen. Führt zu aufwändigen Abklärungen im Einzelfall.</a:t>
            </a:r>
          </a:p>
          <a:p>
            <a:pPr algn="just">
              <a:spcAft>
                <a:spcPts val="1000"/>
              </a:spcAft>
            </a:pPr>
            <a:endParaRPr lang="de-CH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Zweck der Massnahme:</a:t>
            </a:r>
            <a:endParaRPr lang="de-CH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Besserer Schutz des sog. Kommissionsgeheimnisses, des einzelnen Parlamentsmitgliedes, des parlamentarischen Meinungsbildungsprozesses</a:t>
            </a: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Umsetzung:</a:t>
            </a:r>
            <a:endParaRPr lang="de-CH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Wechsel des Regelsystems: Kommissionsprotokolle grundsätzlich nicht öffentlich, aber Einsichtserlaubnis für Dritte mit besonderem Einsichtsinteresse 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581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Finanzielle und personelle Auswirkungen ab 2025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425184" cy="4874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endParaRPr lang="de-CH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Fachliche und administrative Stärkung des Kantonsratssekretariates:</a:t>
            </a:r>
          </a:p>
          <a:p>
            <a:pPr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Juristische Fachperson (100% Pensum) : Vollkosten Fr. 150'000</a:t>
            </a:r>
          </a:p>
          <a:p>
            <a:pPr algn="just">
              <a:spcAft>
                <a:spcPts val="1000"/>
              </a:spcAft>
            </a:pPr>
            <a:r>
              <a:rPr lang="de-CH" smtClean="0">
                <a:ea typeface="Calibri" panose="020F0502020204030204" pitchFamily="34" charset="0"/>
                <a:cs typeface="Times New Roman" panose="02020603050405020304" pitchFamily="18" charset="0"/>
              </a:rPr>
              <a:t>Administrative </a:t>
            </a: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Fachperson ( 60% Pensum): Vollkosten Fr. 60'000</a:t>
            </a:r>
          </a:p>
          <a:p>
            <a:pPr algn="just">
              <a:spcAft>
                <a:spcPts val="1000"/>
              </a:spcAft>
            </a:pPr>
            <a:r>
              <a:rPr lang="de-CH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Mehrkosten netto: Fr. 198'000</a:t>
            </a:r>
          </a:p>
          <a:p>
            <a:pPr algn="just">
              <a:spcAft>
                <a:spcPts val="1000"/>
              </a:spcAft>
            </a:pPr>
            <a:endParaRPr lang="de-CH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Zeitgemässe und angemessene Entschädigung Kantonsratsmitglieder (60):</a:t>
            </a:r>
            <a:endParaRPr lang="de-CH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Aktuelle Entschädigungsregelung: 			Fr. 480'000</a:t>
            </a:r>
          </a:p>
          <a:p>
            <a:pPr lvl="0" algn="just">
              <a:spcAft>
                <a:spcPts val="1000"/>
              </a:spcAft>
            </a:pPr>
            <a:r>
              <a:rPr lang="de-CH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Neue, zeitgemässe Entschädigungsregelung: 	Fr. 945'000</a:t>
            </a:r>
          </a:p>
          <a:p>
            <a:pPr lvl="0" algn="just">
              <a:spcAft>
                <a:spcPts val="1000"/>
              </a:spcAft>
            </a:pPr>
            <a:r>
              <a:rPr lang="de-CH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Mehrkosten netto: Fr. 465'000 (plus Fr. 101'000 bei 69 Mitgliedern ab Jahr 2029)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130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Beratung der Vorlage / Inkrafttreten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425184" cy="5843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de-CH" sz="20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Vorlage von Spezialkommission: direkte Beratung im Kantonsrat</a:t>
            </a:r>
          </a:p>
          <a:p>
            <a:pPr algn="just">
              <a:spcAft>
                <a:spcPts val="1000"/>
              </a:spcAft>
            </a:pPr>
            <a:r>
              <a:rPr lang="de-CH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Beratung am 11. September (14. Sitzung) und am 25. September 2023 (15. und 16. Sitzung)</a:t>
            </a:r>
          </a:p>
          <a:p>
            <a:pPr algn="just">
              <a:spcAft>
                <a:spcPts val="1000"/>
              </a:spcAft>
            </a:pPr>
            <a:endParaRPr lang="de-CH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sz="20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Änderungen der Geschäftsordnung (Anhänge 1 und 2): nur eine Lesung im Kantonsrat, abschliessender Beschluss </a:t>
            </a:r>
            <a:r>
              <a:rPr lang="de-CH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des Kantons-rates: </a:t>
            </a:r>
          </a:p>
          <a:p>
            <a:pPr algn="just">
              <a:spcAft>
                <a:spcPts val="1000"/>
              </a:spcAft>
            </a:pPr>
            <a:r>
              <a:rPr lang="de-CH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Inkrafttreten per 1. Januar 2025 (neue </a:t>
            </a:r>
            <a:r>
              <a:rPr lang="de-CH" sz="20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Legislatur</a:t>
            </a:r>
            <a:r>
              <a:rPr lang="de-CH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>
              <a:spcAft>
                <a:spcPts val="1000"/>
              </a:spcAft>
            </a:pPr>
            <a:endParaRPr lang="de-CH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sz="20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Änderungen des Kantonsratsgesetzes und der Kantonsverfassung </a:t>
            </a:r>
            <a:r>
              <a:rPr lang="de-CH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(Anhänge 3, 4 und 5): zwei Lesungen im Kantonsrat, danach fakultatives oder obligatorisches Referendum:</a:t>
            </a:r>
          </a:p>
          <a:p>
            <a:pPr algn="just">
              <a:spcAft>
                <a:spcPts val="1000"/>
              </a:spcAft>
            </a:pPr>
            <a:r>
              <a:rPr lang="de-CH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Inkrafttreten: offen, wenn möglich per 1. Januar 2025 </a:t>
            </a:r>
          </a:p>
          <a:p>
            <a:pPr algn="just">
              <a:spcAft>
                <a:spcPts val="1000"/>
              </a:spcAft>
            </a:pPr>
            <a:endParaRPr lang="de-CH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934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Fragen</a:t>
            </a:r>
            <a:endParaRPr lang="de-DE" altLang="de-DE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4"/>
            <a:ext cx="8569200" cy="5040337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de-DE" altLang="de-DE" sz="2000" b="1" dirty="0" smtClean="0"/>
          </a:p>
          <a:p>
            <a:endParaRPr lang="de-DE" altLang="de-DE" dirty="0"/>
          </a:p>
        </p:txBody>
      </p:sp>
      <p:sp>
        <p:nvSpPr>
          <p:cNvPr id="4" name="Rechteck 3"/>
          <p:cNvSpPr/>
          <p:nvPr/>
        </p:nvSpPr>
        <p:spPr>
          <a:xfrm>
            <a:off x="395288" y="1052736"/>
            <a:ext cx="8425184" cy="2124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endParaRPr lang="de-CH" sz="20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endParaRPr lang="de-CH" sz="20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de-CH" sz="20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Besten Dank für Ihre Aufmerksamkeit.</a:t>
            </a:r>
            <a:endParaRPr lang="de-CH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endParaRPr lang="de-CH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endParaRPr lang="de-CH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8029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Vorlage_KtSH</Template>
  <TotalTime>0</TotalTime>
  <Words>898</Words>
  <Application>Microsoft Office PowerPoint</Application>
  <PresentationFormat>Bildschirmpräsentation (4:3)</PresentationFormat>
  <Paragraphs>152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Times New Roman</vt:lpstr>
      <vt:lpstr>Office</vt:lpstr>
      <vt:lpstr>Bericht und Antrag der Spezialkommission 2021/1  "Stärkung Milizparlament"</vt:lpstr>
      <vt:lpstr>Begrüssung / Teilnehmer  / Ablauf</vt:lpstr>
      <vt:lpstr>Separate Anhänge / Zuständigkeiten</vt:lpstr>
      <vt:lpstr>Massnahmen zur Parlamentsorganisation/ - betrieb</vt:lpstr>
      <vt:lpstr>Massnahmen "Zeitgemässe und angemessene Entschädigung"</vt:lpstr>
      <vt:lpstr>Massnahmen "Stärkung Oberaufsicht"</vt:lpstr>
      <vt:lpstr>Massnahme "Erhöhung Anzahl Mitglieder Kantonsrat"</vt:lpstr>
      <vt:lpstr>Massnahme "Einsicht in Kommissionsprotokolle"</vt:lpstr>
      <vt:lpstr>Finanzielle und personelle Auswirkungen ab 2025</vt:lpstr>
      <vt:lpstr>Beratung der Vorlage / Inkrafttreten</vt:lpstr>
      <vt:lpstr>Fragen</vt:lpstr>
    </vt:vector>
  </TitlesOfParts>
  <Company>KSD Schaffhausen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Bericht und Antrag der Spezialkommission 2021/1  "Stärkung Milizparlament</dc:title>
  <dc:creator>Bäurle Susanne</dc:creator>
  <cp:lastModifiedBy>Bilger Stefan</cp:lastModifiedBy>
  <cp:revision>19</cp:revision>
  <dcterms:created xsi:type="dcterms:W3CDTF">2023-06-16T14:13:35Z</dcterms:created>
  <dcterms:modified xsi:type="dcterms:W3CDTF">2023-07-05T06:27:00Z</dcterms:modified>
</cp:coreProperties>
</file>