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4"/>
  </p:notesMasterIdLst>
  <p:handoutMasterIdLst>
    <p:handoutMasterId r:id="rId35"/>
  </p:handoutMasterIdLst>
  <p:sldIdLst>
    <p:sldId id="256" r:id="rId2"/>
    <p:sldId id="331" r:id="rId3"/>
    <p:sldId id="323" r:id="rId4"/>
    <p:sldId id="324" r:id="rId5"/>
    <p:sldId id="296" r:id="rId6"/>
    <p:sldId id="301" r:id="rId7"/>
    <p:sldId id="298" r:id="rId8"/>
    <p:sldId id="299" r:id="rId9"/>
    <p:sldId id="295" r:id="rId10"/>
    <p:sldId id="303" r:id="rId11"/>
    <p:sldId id="300" r:id="rId12"/>
    <p:sldId id="302" r:id="rId13"/>
    <p:sldId id="306" r:id="rId14"/>
    <p:sldId id="307" r:id="rId15"/>
    <p:sldId id="308" r:id="rId16"/>
    <p:sldId id="309" r:id="rId17"/>
    <p:sldId id="335" r:id="rId18"/>
    <p:sldId id="311" r:id="rId19"/>
    <p:sldId id="312" r:id="rId20"/>
    <p:sldId id="313" r:id="rId21"/>
    <p:sldId id="326" r:id="rId22"/>
    <p:sldId id="325" r:id="rId23"/>
    <p:sldId id="318" r:id="rId24"/>
    <p:sldId id="319" r:id="rId25"/>
    <p:sldId id="314" r:id="rId26"/>
    <p:sldId id="316" r:id="rId27"/>
    <p:sldId id="315" r:id="rId28"/>
    <p:sldId id="327" r:id="rId29"/>
    <p:sldId id="328" r:id="rId30"/>
    <p:sldId id="329" r:id="rId31"/>
    <p:sldId id="330" r:id="rId32"/>
    <p:sldId id="337" r:id="rId33"/>
  </p:sldIdLst>
  <p:sldSz cx="10693400" cy="7561263"/>
  <p:notesSz cx="9926638" cy="6797675"/>
  <p:defaultTextStyle>
    <a:defPPr>
      <a:defRPr lang="de-CH"/>
    </a:defPPr>
    <a:lvl1pPr algn="ctr" rtl="0" fontAlgn="base">
      <a:spcBef>
        <a:spcPct val="0"/>
      </a:spcBef>
      <a:spcAft>
        <a:spcPct val="0"/>
      </a:spcAft>
      <a:defRPr sz="1200" b="1" kern="1200">
        <a:solidFill>
          <a:schemeClr val="tx1"/>
        </a:solidFill>
        <a:latin typeface="Arial" charset="0"/>
        <a:ea typeface="+mn-ea"/>
        <a:cs typeface="+mn-cs"/>
      </a:defRPr>
    </a:lvl1pPr>
    <a:lvl2pPr marL="457200" algn="ctr" rtl="0" fontAlgn="base">
      <a:spcBef>
        <a:spcPct val="0"/>
      </a:spcBef>
      <a:spcAft>
        <a:spcPct val="0"/>
      </a:spcAft>
      <a:defRPr sz="1200" b="1" kern="1200">
        <a:solidFill>
          <a:schemeClr val="tx1"/>
        </a:solidFill>
        <a:latin typeface="Arial" charset="0"/>
        <a:ea typeface="+mn-ea"/>
        <a:cs typeface="+mn-cs"/>
      </a:defRPr>
    </a:lvl2pPr>
    <a:lvl3pPr marL="914400" algn="ctr" rtl="0" fontAlgn="base">
      <a:spcBef>
        <a:spcPct val="0"/>
      </a:spcBef>
      <a:spcAft>
        <a:spcPct val="0"/>
      </a:spcAft>
      <a:defRPr sz="1200" b="1" kern="1200">
        <a:solidFill>
          <a:schemeClr val="tx1"/>
        </a:solidFill>
        <a:latin typeface="Arial" charset="0"/>
        <a:ea typeface="+mn-ea"/>
        <a:cs typeface="+mn-cs"/>
      </a:defRPr>
    </a:lvl3pPr>
    <a:lvl4pPr marL="1371600" algn="ctr" rtl="0" fontAlgn="base">
      <a:spcBef>
        <a:spcPct val="0"/>
      </a:spcBef>
      <a:spcAft>
        <a:spcPct val="0"/>
      </a:spcAft>
      <a:defRPr sz="1200" b="1" kern="1200">
        <a:solidFill>
          <a:schemeClr val="tx1"/>
        </a:solidFill>
        <a:latin typeface="Arial" charset="0"/>
        <a:ea typeface="+mn-ea"/>
        <a:cs typeface="+mn-cs"/>
      </a:defRPr>
    </a:lvl4pPr>
    <a:lvl5pPr marL="1828800" algn="ctr" rtl="0" fontAlgn="base">
      <a:spcBef>
        <a:spcPct val="0"/>
      </a:spcBef>
      <a:spcAft>
        <a:spcPct val="0"/>
      </a:spcAft>
      <a:defRPr sz="1200" b="1" kern="1200">
        <a:solidFill>
          <a:schemeClr val="tx1"/>
        </a:solidFill>
        <a:latin typeface="Arial" charset="0"/>
        <a:ea typeface="+mn-ea"/>
        <a:cs typeface="+mn-cs"/>
      </a:defRPr>
    </a:lvl5pPr>
    <a:lvl6pPr marL="2286000" algn="l" defTabSz="914400" rtl="0" eaLnBrk="1" latinLnBrk="0" hangingPunct="1">
      <a:defRPr sz="1200" b="1" kern="1200">
        <a:solidFill>
          <a:schemeClr val="tx1"/>
        </a:solidFill>
        <a:latin typeface="Arial" charset="0"/>
        <a:ea typeface="+mn-ea"/>
        <a:cs typeface="+mn-cs"/>
      </a:defRPr>
    </a:lvl6pPr>
    <a:lvl7pPr marL="2743200" algn="l" defTabSz="914400" rtl="0" eaLnBrk="1" latinLnBrk="0" hangingPunct="1">
      <a:defRPr sz="1200" b="1" kern="1200">
        <a:solidFill>
          <a:schemeClr val="tx1"/>
        </a:solidFill>
        <a:latin typeface="Arial" charset="0"/>
        <a:ea typeface="+mn-ea"/>
        <a:cs typeface="+mn-cs"/>
      </a:defRPr>
    </a:lvl7pPr>
    <a:lvl8pPr marL="3200400" algn="l" defTabSz="914400" rtl="0" eaLnBrk="1" latinLnBrk="0" hangingPunct="1">
      <a:defRPr sz="1200" b="1" kern="1200">
        <a:solidFill>
          <a:schemeClr val="tx1"/>
        </a:solidFill>
        <a:latin typeface="Arial" charset="0"/>
        <a:ea typeface="+mn-ea"/>
        <a:cs typeface="+mn-cs"/>
      </a:defRPr>
    </a:lvl8pPr>
    <a:lvl9pPr marL="3657600" algn="l" defTabSz="914400" rtl="0" eaLnBrk="1" latinLnBrk="0" hangingPunct="1">
      <a:defRPr sz="12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FF33"/>
    <a:srgbClr val="00FF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0898" autoAdjust="0"/>
  </p:normalViewPr>
  <p:slideViewPr>
    <p:cSldViewPr snapToObjects="1">
      <p:cViewPr>
        <p:scale>
          <a:sx n="100" d="100"/>
          <a:sy n="100" d="100"/>
        </p:scale>
        <p:origin x="-1350" y="168"/>
      </p:cViewPr>
      <p:guideLst>
        <p:guide orient="horz" pos="2381"/>
        <p:guide pos="33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23328"/>
    </p:cViewPr>
  </p:sorterViewPr>
  <p:notesViewPr>
    <p:cSldViewPr snapToObject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392B15-E892-497C-A7E0-407002B3070F}"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de-CH"/>
        </a:p>
      </dgm:t>
    </dgm:pt>
    <dgm:pt modelId="{D39943F7-17B4-454F-9882-5845927BE157}">
      <dgm:prSet/>
      <dgm:spPr/>
      <dgm:t>
        <a:bodyPr/>
        <a:lstStyle/>
        <a:p>
          <a:pPr rtl="0"/>
          <a:r>
            <a:rPr lang="de-CH" b="1" dirty="0" smtClean="0"/>
            <a:t>Gesundheit</a:t>
          </a:r>
          <a:endParaRPr lang="de-CH" dirty="0"/>
        </a:p>
      </dgm:t>
    </dgm:pt>
    <dgm:pt modelId="{D06C8EF5-CF1D-41DB-AA35-DE88C8979540}" type="parTrans" cxnId="{BE19B011-CBE1-40D2-8EF2-49F714D97053}">
      <dgm:prSet/>
      <dgm:spPr/>
      <dgm:t>
        <a:bodyPr/>
        <a:lstStyle/>
        <a:p>
          <a:endParaRPr lang="de-CH"/>
        </a:p>
      </dgm:t>
    </dgm:pt>
    <dgm:pt modelId="{64039592-9C8D-4829-ACFC-724206838AE9}" type="sibTrans" cxnId="{BE19B011-CBE1-40D2-8EF2-49F714D97053}">
      <dgm:prSet/>
      <dgm:spPr/>
      <dgm:t>
        <a:bodyPr/>
        <a:lstStyle/>
        <a:p>
          <a:endParaRPr lang="de-CH"/>
        </a:p>
      </dgm:t>
    </dgm:pt>
    <dgm:pt modelId="{DBC6DC67-1F55-4F08-AE8E-627C3FFE0595}" type="pres">
      <dgm:prSet presAssocID="{20392B15-E892-497C-A7E0-407002B3070F}" presName="compositeShape" presStyleCnt="0">
        <dgm:presLayoutVars>
          <dgm:chMax val="7"/>
          <dgm:dir/>
          <dgm:resizeHandles val="exact"/>
        </dgm:presLayoutVars>
      </dgm:prSet>
      <dgm:spPr/>
      <dgm:t>
        <a:bodyPr/>
        <a:lstStyle/>
        <a:p>
          <a:endParaRPr lang="de-CH"/>
        </a:p>
      </dgm:t>
    </dgm:pt>
    <dgm:pt modelId="{317675D1-FAF2-41D0-84F5-7C6B7846E418}" type="pres">
      <dgm:prSet presAssocID="{D39943F7-17B4-454F-9882-5845927BE157}" presName="circ1TxSh" presStyleLbl="vennNode1" presStyleIdx="0" presStyleCnt="1" custLinFactNeighborY="2209"/>
      <dgm:spPr/>
      <dgm:t>
        <a:bodyPr/>
        <a:lstStyle/>
        <a:p>
          <a:endParaRPr lang="de-CH"/>
        </a:p>
      </dgm:t>
    </dgm:pt>
  </dgm:ptLst>
  <dgm:cxnLst>
    <dgm:cxn modelId="{BE19B011-CBE1-40D2-8EF2-49F714D97053}" srcId="{20392B15-E892-497C-A7E0-407002B3070F}" destId="{D39943F7-17B4-454F-9882-5845927BE157}" srcOrd="0" destOrd="0" parTransId="{D06C8EF5-CF1D-41DB-AA35-DE88C8979540}" sibTransId="{64039592-9C8D-4829-ACFC-724206838AE9}"/>
    <dgm:cxn modelId="{9EB40110-B39A-4E8C-B250-B6E0AFF14584}" type="presOf" srcId="{D39943F7-17B4-454F-9882-5845927BE157}" destId="{317675D1-FAF2-41D0-84F5-7C6B7846E418}" srcOrd="0" destOrd="0" presId="urn:microsoft.com/office/officeart/2005/8/layout/venn1"/>
    <dgm:cxn modelId="{808A2E22-2135-4847-B621-B1FB8C5A78D9}" type="presOf" srcId="{20392B15-E892-497C-A7E0-407002B3070F}" destId="{DBC6DC67-1F55-4F08-AE8E-627C3FFE0595}" srcOrd="0" destOrd="0" presId="urn:microsoft.com/office/officeart/2005/8/layout/venn1"/>
    <dgm:cxn modelId="{BCD7E065-D893-40A7-AFCA-CAD893D70418}" type="presParOf" srcId="{DBC6DC67-1F55-4F08-AE8E-627C3FFE0595}" destId="{317675D1-FAF2-41D0-84F5-7C6B7846E418}"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7675D1-FAF2-41D0-84F5-7C6B7846E418}">
      <dsp:nvSpPr>
        <dsp:cNvPr id="0" name=""/>
        <dsp:cNvSpPr/>
      </dsp:nvSpPr>
      <dsp:spPr>
        <a:xfrm>
          <a:off x="19454" y="0"/>
          <a:ext cx="1761291" cy="1761291"/>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55650" rtl="0">
            <a:lnSpc>
              <a:spcPct val="90000"/>
            </a:lnSpc>
            <a:spcBef>
              <a:spcPct val="0"/>
            </a:spcBef>
            <a:spcAft>
              <a:spcPct val="35000"/>
            </a:spcAft>
          </a:pPr>
          <a:r>
            <a:rPr lang="de-CH" sz="1700" b="1" kern="1200" dirty="0" smtClean="0"/>
            <a:t>Gesundheit</a:t>
          </a:r>
          <a:endParaRPr lang="de-CH" sz="1700" kern="1200" dirty="0"/>
        </a:p>
      </dsp:txBody>
      <dsp:txXfrm>
        <a:off x="277389" y="257935"/>
        <a:ext cx="1245421" cy="1245421"/>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t" anchorCtr="0" compatLnSpc="1">
            <a:prstTxWarp prst="textNoShape">
              <a:avLst/>
            </a:prstTxWarp>
          </a:bodyPr>
          <a:lstStyle>
            <a:lvl1pPr algn="l" defTabSz="915988">
              <a:defRPr b="0"/>
            </a:lvl1pPr>
          </a:lstStyle>
          <a:p>
            <a:pPr>
              <a:defRPr/>
            </a:pPr>
            <a:endParaRPr lang="de-CH"/>
          </a:p>
        </p:txBody>
      </p:sp>
      <p:sp>
        <p:nvSpPr>
          <p:cNvPr id="9219" name="Rectangle 3"/>
          <p:cNvSpPr>
            <a:spLocks noGrp="1" noChangeArrowheads="1"/>
          </p:cNvSpPr>
          <p:nvPr>
            <p:ph type="dt" sz="quarter" idx="1"/>
          </p:nvPr>
        </p:nvSpPr>
        <p:spPr bwMode="auto">
          <a:xfrm>
            <a:off x="5621338" y="0"/>
            <a:ext cx="430371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t" anchorCtr="0" compatLnSpc="1">
            <a:prstTxWarp prst="textNoShape">
              <a:avLst/>
            </a:prstTxWarp>
          </a:bodyPr>
          <a:lstStyle>
            <a:lvl1pPr algn="r" defTabSz="915988">
              <a:defRPr b="0"/>
            </a:lvl1pPr>
          </a:lstStyle>
          <a:p>
            <a:pPr>
              <a:defRPr/>
            </a:pPr>
            <a:endParaRPr lang="de-CH"/>
          </a:p>
        </p:txBody>
      </p:sp>
      <p:sp>
        <p:nvSpPr>
          <p:cNvPr id="9220" name="Rectangle 4"/>
          <p:cNvSpPr>
            <a:spLocks noGrp="1" noChangeArrowheads="1"/>
          </p:cNvSpPr>
          <p:nvPr>
            <p:ph type="ftr" sz="quarter" idx="2"/>
          </p:nvPr>
        </p:nvSpPr>
        <p:spPr bwMode="auto">
          <a:xfrm>
            <a:off x="0"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b" anchorCtr="0" compatLnSpc="1">
            <a:prstTxWarp prst="textNoShape">
              <a:avLst/>
            </a:prstTxWarp>
          </a:bodyPr>
          <a:lstStyle>
            <a:lvl1pPr algn="l" defTabSz="915988">
              <a:defRPr b="0"/>
            </a:lvl1pPr>
          </a:lstStyle>
          <a:p>
            <a:pPr>
              <a:defRPr/>
            </a:pPr>
            <a:endParaRPr lang="de-CH"/>
          </a:p>
        </p:txBody>
      </p:sp>
      <p:sp>
        <p:nvSpPr>
          <p:cNvPr id="9221" name="Rectangle 5"/>
          <p:cNvSpPr>
            <a:spLocks noGrp="1" noChangeArrowheads="1"/>
          </p:cNvSpPr>
          <p:nvPr>
            <p:ph type="sldNum" sz="quarter" idx="3"/>
          </p:nvPr>
        </p:nvSpPr>
        <p:spPr bwMode="auto">
          <a:xfrm>
            <a:off x="5621338" y="6456363"/>
            <a:ext cx="430371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b" anchorCtr="0" compatLnSpc="1">
            <a:prstTxWarp prst="textNoShape">
              <a:avLst/>
            </a:prstTxWarp>
          </a:bodyPr>
          <a:lstStyle>
            <a:lvl1pPr algn="r" defTabSz="915988">
              <a:defRPr b="0"/>
            </a:lvl1pPr>
          </a:lstStyle>
          <a:p>
            <a:pPr>
              <a:defRPr/>
            </a:pPr>
            <a:fld id="{3260093B-A665-4E32-955A-A0F32B037762}" type="slidenum">
              <a:rPr lang="de-CH"/>
              <a:pPr>
                <a:defRPr/>
              </a:pPr>
              <a:t>‹Nr.›</a:t>
            </a:fld>
            <a:endParaRPr lang="de-CH"/>
          </a:p>
        </p:txBody>
      </p:sp>
    </p:spTree>
    <p:extLst>
      <p:ext uri="{BB962C8B-B14F-4D97-AF65-F5344CB8AC3E}">
        <p14:creationId xmlns:p14="http://schemas.microsoft.com/office/powerpoint/2010/main" val="25132807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t" anchorCtr="0" compatLnSpc="1">
            <a:prstTxWarp prst="textNoShape">
              <a:avLst/>
            </a:prstTxWarp>
          </a:bodyPr>
          <a:lstStyle>
            <a:lvl1pPr algn="l" defTabSz="915988">
              <a:defRPr b="0"/>
            </a:lvl1pPr>
          </a:lstStyle>
          <a:p>
            <a:pPr>
              <a:defRPr/>
            </a:pPr>
            <a:endParaRPr lang="de-CH"/>
          </a:p>
        </p:txBody>
      </p:sp>
      <p:sp>
        <p:nvSpPr>
          <p:cNvPr id="7171" name="Rectangle 3"/>
          <p:cNvSpPr>
            <a:spLocks noGrp="1" noChangeArrowheads="1"/>
          </p:cNvSpPr>
          <p:nvPr>
            <p:ph type="dt" idx="1"/>
          </p:nvPr>
        </p:nvSpPr>
        <p:spPr bwMode="auto">
          <a:xfrm>
            <a:off x="5621338" y="0"/>
            <a:ext cx="430371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t" anchorCtr="0" compatLnSpc="1">
            <a:prstTxWarp prst="textNoShape">
              <a:avLst/>
            </a:prstTxWarp>
          </a:bodyPr>
          <a:lstStyle>
            <a:lvl1pPr algn="r" defTabSz="915988">
              <a:defRPr b="0"/>
            </a:lvl1pPr>
          </a:lstStyle>
          <a:p>
            <a:pPr>
              <a:defRPr/>
            </a:pPr>
            <a:endParaRPr lang="de-CH"/>
          </a:p>
        </p:txBody>
      </p:sp>
      <p:sp>
        <p:nvSpPr>
          <p:cNvPr id="24580" name="Rectangle 4"/>
          <p:cNvSpPr>
            <a:spLocks noGrp="1" noRot="1" noChangeAspect="1" noChangeArrowheads="1" noTextEdit="1"/>
          </p:cNvSpPr>
          <p:nvPr>
            <p:ph type="sldImg" idx="2"/>
          </p:nvPr>
        </p:nvSpPr>
        <p:spPr bwMode="auto">
          <a:xfrm>
            <a:off x="3163888" y="509588"/>
            <a:ext cx="3605212" cy="25495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992188" y="3228975"/>
            <a:ext cx="7942262" cy="305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t" anchorCtr="0" compatLnSpc="1">
            <a:prstTxWarp prst="textNoShape">
              <a:avLst/>
            </a:prstTxWarp>
          </a:bodyPr>
          <a:lstStyle/>
          <a:p>
            <a:pPr lvl="0"/>
            <a:r>
              <a:rPr lang="de-CH" noProof="0" smtClean="0"/>
              <a:t>Textmasterformate durch Klicken bearbeiten</a:t>
            </a:r>
          </a:p>
          <a:p>
            <a:pPr lvl="1"/>
            <a:r>
              <a:rPr lang="de-CH" noProof="0" smtClean="0"/>
              <a:t>Zweite Ebene</a:t>
            </a:r>
          </a:p>
          <a:p>
            <a:pPr lvl="2"/>
            <a:r>
              <a:rPr lang="de-CH" noProof="0" smtClean="0"/>
              <a:t>Dritte Ebene</a:t>
            </a:r>
          </a:p>
          <a:p>
            <a:pPr lvl="3"/>
            <a:r>
              <a:rPr lang="de-CH" noProof="0" smtClean="0"/>
              <a:t>Vierte Ebene</a:t>
            </a:r>
          </a:p>
          <a:p>
            <a:pPr lvl="4"/>
            <a:r>
              <a:rPr lang="de-CH" noProof="0" smtClean="0"/>
              <a:t>Fünfte Ebene</a:t>
            </a:r>
          </a:p>
        </p:txBody>
      </p:sp>
      <p:sp>
        <p:nvSpPr>
          <p:cNvPr id="7174" name="Rectangle 6"/>
          <p:cNvSpPr>
            <a:spLocks noGrp="1" noChangeArrowheads="1"/>
          </p:cNvSpPr>
          <p:nvPr>
            <p:ph type="ftr" sz="quarter" idx="4"/>
          </p:nvPr>
        </p:nvSpPr>
        <p:spPr bwMode="auto">
          <a:xfrm>
            <a:off x="0"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b" anchorCtr="0" compatLnSpc="1">
            <a:prstTxWarp prst="textNoShape">
              <a:avLst/>
            </a:prstTxWarp>
          </a:bodyPr>
          <a:lstStyle>
            <a:lvl1pPr algn="l" defTabSz="915988">
              <a:defRPr b="0"/>
            </a:lvl1pPr>
          </a:lstStyle>
          <a:p>
            <a:pPr>
              <a:defRPr/>
            </a:pPr>
            <a:endParaRPr lang="de-CH"/>
          </a:p>
        </p:txBody>
      </p:sp>
      <p:sp>
        <p:nvSpPr>
          <p:cNvPr id="7175" name="Rectangle 7"/>
          <p:cNvSpPr>
            <a:spLocks noGrp="1" noChangeArrowheads="1"/>
          </p:cNvSpPr>
          <p:nvPr>
            <p:ph type="sldNum" sz="quarter" idx="5"/>
          </p:nvPr>
        </p:nvSpPr>
        <p:spPr bwMode="auto">
          <a:xfrm>
            <a:off x="5621338" y="6456363"/>
            <a:ext cx="4303712"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52" tIns="45775" rIns="91552" bIns="45775" numCol="1" anchor="b" anchorCtr="0" compatLnSpc="1">
            <a:prstTxWarp prst="textNoShape">
              <a:avLst/>
            </a:prstTxWarp>
          </a:bodyPr>
          <a:lstStyle>
            <a:lvl1pPr algn="r" defTabSz="915988">
              <a:defRPr b="0"/>
            </a:lvl1pPr>
          </a:lstStyle>
          <a:p>
            <a:pPr>
              <a:defRPr/>
            </a:pPr>
            <a:fld id="{15304FF4-A173-4E3A-909A-2DE7431D70D0}" type="slidenum">
              <a:rPr lang="de-CH"/>
              <a:pPr>
                <a:defRPr/>
              </a:pPr>
              <a:t>‹Nr.›</a:t>
            </a:fld>
            <a:endParaRPr lang="de-CH"/>
          </a:p>
        </p:txBody>
      </p:sp>
    </p:spTree>
    <p:extLst>
      <p:ext uri="{BB962C8B-B14F-4D97-AF65-F5344CB8AC3E}">
        <p14:creationId xmlns:p14="http://schemas.microsoft.com/office/powerpoint/2010/main" val="42370819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smtClean="0"/>
              <a:t>infant mortality rate, is a commonly used statistical measure that is defined as the ratio of infant deaths to live births</a:t>
            </a:r>
            <a:endParaRPr lang="de-CH" dirty="0"/>
          </a:p>
        </p:txBody>
      </p:sp>
      <p:sp>
        <p:nvSpPr>
          <p:cNvPr id="4" name="Foliennummernplatzhalter 3"/>
          <p:cNvSpPr>
            <a:spLocks noGrp="1"/>
          </p:cNvSpPr>
          <p:nvPr>
            <p:ph type="sldNum" sz="quarter" idx="10"/>
          </p:nvPr>
        </p:nvSpPr>
        <p:spPr/>
        <p:txBody>
          <a:bodyPr/>
          <a:lstStyle/>
          <a:p>
            <a:pPr>
              <a:defRPr/>
            </a:pPr>
            <a:fld id="{15304FF4-A173-4E3A-909A-2DE7431D70D0}" type="slidenum">
              <a:rPr lang="de-CH" smtClean="0"/>
              <a:pPr>
                <a:defRPr/>
              </a:pPr>
              <a:t>3</a:t>
            </a:fld>
            <a:endParaRPr lang="de-CH"/>
          </a:p>
        </p:txBody>
      </p:sp>
    </p:spTree>
    <p:extLst>
      <p:ext uri="{BB962C8B-B14F-4D97-AF65-F5344CB8AC3E}">
        <p14:creationId xmlns:p14="http://schemas.microsoft.com/office/powerpoint/2010/main" val="25327928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smtClean="0"/>
              <a:t>Neben der Bildung sind die</a:t>
            </a:r>
            <a:r>
              <a:rPr lang="de-CH" baseline="0" dirty="0" smtClean="0"/>
              <a:t> Unterschiede auf der Ebene des Privatvermögens gravierend. 3% der Bevölkerung verfügen über 50% des Privatvermögens in der Schweiz.</a:t>
            </a:r>
            <a:endParaRPr lang="de-CH" dirty="0"/>
          </a:p>
        </p:txBody>
      </p:sp>
      <p:sp>
        <p:nvSpPr>
          <p:cNvPr id="4" name="Foliennummernplatzhalter 3"/>
          <p:cNvSpPr>
            <a:spLocks noGrp="1"/>
          </p:cNvSpPr>
          <p:nvPr>
            <p:ph type="sldNum" sz="quarter" idx="10"/>
          </p:nvPr>
        </p:nvSpPr>
        <p:spPr/>
        <p:txBody>
          <a:bodyPr/>
          <a:lstStyle/>
          <a:p>
            <a:pPr>
              <a:defRPr/>
            </a:pPr>
            <a:fld id="{15304FF4-A173-4E3A-909A-2DE7431D70D0}" type="slidenum">
              <a:rPr lang="de-CH" smtClean="0"/>
              <a:pPr>
                <a:defRPr/>
              </a:pPr>
              <a:t>4</a:t>
            </a:fld>
            <a:endParaRPr lang="de-CH"/>
          </a:p>
        </p:txBody>
      </p:sp>
    </p:spTree>
    <p:extLst>
      <p:ext uri="{BB962C8B-B14F-4D97-AF65-F5344CB8AC3E}">
        <p14:creationId xmlns:p14="http://schemas.microsoft.com/office/powerpoint/2010/main" val="2908774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smtClean="0"/>
              <a:t>Wo liegt Japan,</a:t>
            </a:r>
            <a:r>
              <a:rPr lang="de-CH" baseline="0" dirty="0" smtClean="0"/>
              <a:t> Schweiz, USA?</a:t>
            </a:r>
            <a:endParaRPr lang="de-CH" dirty="0"/>
          </a:p>
        </p:txBody>
      </p:sp>
      <p:sp>
        <p:nvSpPr>
          <p:cNvPr id="4" name="Foliennummernplatzhalter 3"/>
          <p:cNvSpPr>
            <a:spLocks noGrp="1"/>
          </p:cNvSpPr>
          <p:nvPr>
            <p:ph type="sldNum" sz="quarter" idx="10"/>
          </p:nvPr>
        </p:nvSpPr>
        <p:spPr/>
        <p:txBody>
          <a:bodyPr/>
          <a:lstStyle/>
          <a:p>
            <a:pPr>
              <a:defRPr/>
            </a:pPr>
            <a:fld id="{15304FF4-A173-4E3A-909A-2DE7431D70D0}" type="slidenum">
              <a:rPr lang="de-CH" smtClean="0"/>
              <a:pPr>
                <a:defRPr/>
              </a:pPr>
              <a:t>6</a:t>
            </a:fld>
            <a:endParaRPr lang="de-CH"/>
          </a:p>
        </p:txBody>
      </p:sp>
    </p:spTree>
    <p:extLst>
      <p:ext uri="{BB962C8B-B14F-4D97-AF65-F5344CB8AC3E}">
        <p14:creationId xmlns:p14="http://schemas.microsoft.com/office/powerpoint/2010/main" val="3114803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smtClean="0"/>
              <a:t>Vertikale: Danach lassen sich Gesellschaften einteilen (hierarchisch strukturieren)</a:t>
            </a:r>
          </a:p>
          <a:p>
            <a:r>
              <a:rPr lang="de-CH" dirty="0" smtClean="0"/>
              <a:t>Horizontale,</a:t>
            </a:r>
            <a:r>
              <a:rPr lang="de-CH" baseline="0" dirty="0" smtClean="0"/>
              <a:t> die deutlich an </a:t>
            </a:r>
            <a:r>
              <a:rPr lang="de-CH" baseline="0" smtClean="0"/>
              <a:t>Bedeutung gewinnen</a:t>
            </a:r>
            <a:endParaRPr lang="de-CH" dirty="0"/>
          </a:p>
        </p:txBody>
      </p:sp>
      <p:sp>
        <p:nvSpPr>
          <p:cNvPr id="4" name="Foliennummernplatzhalter 3"/>
          <p:cNvSpPr>
            <a:spLocks noGrp="1"/>
          </p:cNvSpPr>
          <p:nvPr>
            <p:ph type="sldNum" sz="quarter" idx="10"/>
          </p:nvPr>
        </p:nvSpPr>
        <p:spPr/>
        <p:txBody>
          <a:bodyPr/>
          <a:lstStyle/>
          <a:p>
            <a:pPr>
              <a:defRPr/>
            </a:pPr>
            <a:fld id="{15304FF4-A173-4E3A-909A-2DE7431D70D0}" type="slidenum">
              <a:rPr lang="de-CH" smtClean="0"/>
              <a:pPr>
                <a:defRPr/>
              </a:pPr>
              <a:t>9</a:t>
            </a:fld>
            <a:endParaRPr lang="de-CH"/>
          </a:p>
        </p:txBody>
      </p:sp>
    </p:spTree>
    <p:extLst>
      <p:ext uri="{BB962C8B-B14F-4D97-AF65-F5344CB8AC3E}">
        <p14:creationId xmlns:p14="http://schemas.microsoft.com/office/powerpoint/2010/main" val="3663206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err="1" smtClean="0"/>
              <a:t>Health</a:t>
            </a:r>
            <a:r>
              <a:rPr lang="de-CH" dirty="0" smtClean="0"/>
              <a:t> </a:t>
            </a:r>
            <a:r>
              <a:rPr lang="de-CH" dirty="0" err="1" smtClean="0"/>
              <a:t>for</a:t>
            </a:r>
            <a:r>
              <a:rPr lang="de-CH" dirty="0" smtClean="0"/>
              <a:t> all</a:t>
            </a:r>
            <a:endParaRPr lang="de-CH" dirty="0"/>
          </a:p>
        </p:txBody>
      </p:sp>
      <p:sp>
        <p:nvSpPr>
          <p:cNvPr id="4" name="Foliennummernplatzhalter 3"/>
          <p:cNvSpPr>
            <a:spLocks noGrp="1"/>
          </p:cNvSpPr>
          <p:nvPr>
            <p:ph type="sldNum" sz="quarter" idx="10"/>
          </p:nvPr>
        </p:nvSpPr>
        <p:spPr/>
        <p:txBody>
          <a:bodyPr/>
          <a:lstStyle/>
          <a:p>
            <a:pPr>
              <a:defRPr/>
            </a:pPr>
            <a:fld id="{15304FF4-A173-4E3A-909A-2DE7431D70D0}" type="slidenum">
              <a:rPr lang="de-CH" smtClean="0"/>
              <a:pPr>
                <a:defRPr/>
              </a:pPr>
              <a:t>12</a:t>
            </a:fld>
            <a:endParaRPr lang="de-CH"/>
          </a:p>
        </p:txBody>
      </p:sp>
    </p:spTree>
    <p:extLst>
      <p:ext uri="{BB962C8B-B14F-4D97-AF65-F5344CB8AC3E}">
        <p14:creationId xmlns:p14="http://schemas.microsoft.com/office/powerpoint/2010/main" val="602843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5270E8-4923-4542-8940-686DBB28C8B1}" type="slidenum">
              <a:rPr lang="de-CH"/>
              <a:pPr/>
              <a:t>25</a:t>
            </a:fld>
            <a:endParaRPr lang="de-CH"/>
          </a:p>
        </p:txBody>
      </p:sp>
      <p:sp>
        <p:nvSpPr>
          <p:cNvPr id="266242" name="Rectangle 2"/>
          <p:cNvSpPr>
            <a:spLocks noGrp="1" noRot="1" noChangeAspect="1" noChangeArrowheads="1" noTextEdit="1"/>
          </p:cNvSpPr>
          <p:nvPr>
            <p:ph type="sldImg"/>
          </p:nvPr>
        </p:nvSpPr>
        <p:spPr>
          <a:xfrm>
            <a:off x="3162300" y="509588"/>
            <a:ext cx="3606800" cy="2549525"/>
          </a:xfrm>
          <a:ln/>
        </p:spPr>
      </p:sp>
      <p:sp>
        <p:nvSpPr>
          <p:cNvPr id="266243" name="Rectangle 3"/>
          <p:cNvSpPr>
            <a:spLocks noGrp="1" noChangeArrowheads="1"/>
          </p:cNvSpPr>
          <p:nvPr>
            <p:ph type="body" idx="1"/>
          </p:nvPr>
        </p:nvSpPr>
        <p:spPr/>
        <p:txBody>
          <a:bodyPr/>
          <a:lstStyle/>
          <a:p>
            <a:r>
              <a:rPr lang="de-CH"/>
              <a:t>Das andere ist, dass das bio-psycho-soziale Modell selbst in seiner unzureichenden Ausarbeitung in der Praxis (in der von uns untersuchten Praxis) eigentlich nur als Metapher fungiert. Die interprofessionelle Zusammenarbeit wird nicht durch diesen Bezugspunkt strukturiert. (In einer „Integrierten Versorgung“, mit den Grundsätzen ambulant vor stationär, Patientenorientierung etc.), sondern durch die medizinisch-therapeutische Perspektive, und dort je nach dem die biologisch-psychpathologische oder die psychologische. </a:t>
            </a:r>
          </a:p>
          <a:p>
            <a:r>
              <a:rPr lang="de-CH"/>
              <a:t>Gilt übrigens auch für das eingangs zitierte Strategiepapier: nur in der Präambel sozusagen als Modell gesetzt. Danach nicht mehr erkennbar in den Analysen und Massnahmen </a:t>
            </a:r>
          </a:p>
          <a:p>
            <a:r>
              <a:rPr lang="de-CH"/>
              <a:t>Behandlung stellt primär auf die manifeste Krankheit ab, Rehabilitation auf die (Wieder-)Herstellung von individuellen Kompetenzen</a:t>
            </a:r>
          </a:p>
          <a:p>
            <a:r>
              <a:rPr lang="de-CH"/>
              <a:t>Re-Integration im Sinne von Nachsorge führt ein Schattendasein, ein integrierter Prozessbogen, der für die Koordination und die Kontinuität der Leistungen und der multiprofessionellen Kooperation notwendig wäre, existiert nicht. Statt dessen Versorgung in spezialisierten Einrichtungen (Segmentierung und Fragmentierung der Hilfen als Problem erkannt)</a:t>
            </a:r>
          </a:p>
          <a:p>
            <a:r>
              <a:rPr lang="de-CH"/>
              <a:t>Eine synchronisierte Behandlung der psycho-sozialen Dynamik existiert nicht, weil diese Dynamik in das Eigentliche (die psychische Erkrankung) und die sozialen Umweltvariablen zerlegt wird. Es ist aber ein einziger, wenngleich eben komplexer Prozess</a:t>
            </a:r>
          </a:p>
          <a:p>
            <a:r>
              <a:rPr lang="de-CH"/>
              <a:t>Sozialarbeit entsprechend an einem marginalen Ort, was nicht unbedingt ein Problem sein muss. (Vor allem tritt sie eben nicht als Institution in Erscheinung, sondern als Hilfsfunktion innerhalb der Institution Psychiatrie). Meine These aber, dass die Soziale Arbeit einen erheblichen Beitrag leisten könnte, wenn man das bio-psycho-soziale Modell von Gesundheit ernst nehmen und tatsächlich umsetzen würde. Dazu muss man sich aber der Komplexität stellen, die das Modell nur einfordert, selbst nicht einlöst und letztlich eben der Komplexität der realen Prozesse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3BEF57-9DAB-4380-8680-63EA99EC91FA}" type="slidenum">
              <a:rPr lang="de-CH"/>
              <a:pPr/>
              <a:t>26</a:t>
            </a:fld>
            <a:endParaRPr lang="de-CH"/>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de-CH"/>
              <a:t>Die 4 Phasen vorher korrespondieren auf der Zeitachse mit, März und April mit den hier sehr reduziert genannten Hauptereignissen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AFD774-3547-4D27-B032-EAF4E4BB4DB8}" type="slidenum">
              <a:rPr lang="de-CH"/>
              <a:pPr/>
              <a:t>27</a:t>
            </a:fld>
            <a:endParaRPr lang="de-CH"/>
          </a:p>
        </p:txBody>
      </p:sp>
      <p:sp>
        <p:nvSpPr>
          <p:cNvPr id="272386" name="Rectangle 2"/>
          <p:cNvSpPr>
            <a:spLocks noGrp="1" noRot="1" noChangeAspect="1" noChangeArrowheads="1" noTextEdit="1"/>
          </p:cNvSpPr>
          <p:nvPr>
            <p:ph type="sldImg"/>
          </p:nvPr>
        </p:nvSpPr>
        <p:spPr>
          <a:xfrm>
            <a:off x="3162300" y="509588"/>
            <a:ext cx="3606800" cy="2549525"/>
          </a:xfrm>
          <a:ln/>
        </p:spPr>
      </p:sp>
      <p:sp>
        <p:nvSpPr>
          <p:cNvPr id="272387" name="Rectangle 3"/>
          <p:cNvSpPr>
            <a:spLocks noGrp="1" noChangeArrowheads="1"/>
          </p:cNvSpPr>
          <p:nvPr>
            <p:ph type="body" idx="1"/>
          </p:nvPr>
        </p:nvSpPr>
        <p:spPr/>
        <p:txBody>
          <a:bodyPr/>
          <a:lstStyle/>
          <a:p>
            <a:r>
              <a:rPr lang="de-CH" dirty="0"/>
              <a:t>Das andere ist, dass das bio-psycho-soziale Modell selbst in seiner unzureichenden Ausarbeitung in der Praxis (in der von uns untersuchten Praxis) eigentlich nur als Metapher fungiert. Die interprofessionelle Zusammenarbeit wird nicht durch diesen Bezugspunkt strukturiert. (In einer „Integrierten Versorgung“, mit den Grundsätzen ambulant vor stationär, Patientenorientierung etc.), sondern durch die medizinisch-therapeutische Perspektive, und dort je nach dem die biologisch-</a:t>
            </a:r>
            <a:r>
              <a:rPr lang="de-CH" dirty="0" err="1"/>
              <a:t>psychpathologische</a:t>
            </a:r>
            <a:r>
              <a:rPr lang="de-CH" dirty="0"/>
              <a:t> oder die psychologische. </a:t>
            </a:r>
          </a:p>
          <a:p>
            <a:r>
              <a:rPr lang="de-CH" dirty="0"/>
              <a:t>Gilt übrigens auch für das eingangs zitierte Strategiepapier: nur in der Präambel sozusagen als Modell gesetzt. Danach nicht mehr erkennbar in den Analysen und Massnahmen </a:t>
            </a:r>
          </a:p>
          <a:p>
            <a:r>
              <a:rPr lang="de-CH" dirty="0"/>
              <a:t>Behandlung stellt primär auf die manifeste Krankheit ab, Rehabilitation auf die (Wieder-)Herstellung von individuellen Kompetenzen</a:t>
            </a:r>
          </a:p>
          <a:p>
            <a:r>
              <a:rPr lang="de-CH" dirty="0"/>
              <a:t>Re-Integration im Sinne von Nachsorge führt ein Schattendasein, ein integrierter Prozessbogen, der für die Koordination und die Kontinuität der Leistungen und der multiprofessionellen Kooperation notwendig wäre, existiert nicht. Statt dessen Versorgung in spezialisierten Einrichtungen (Segmentierung und Fragmentierung der Hilfen als Problem erkannt)</a:t>
            </a:r>
          </a:p>
          <a:p>
            <a:r>
              <a:rPr lang="de-CH" dirty="0"/>
              <a:t>Eine synchronisierte Behandlung der psycho-sozialen Dynamik existiert nicht, weil diese Dynamik in das Eigentliche (die psychische Erkrankung) und die sozialen Umweltvariablen zerlegt wird. Es ist aber ein einziger, wenngleich eben komplexer Prozess</a:t>
            </a:r>
          </a:p>
          <a:p>
            <a:r>
              <a:rPr lang="de-CH" dirty="0"/>
              <a:t>Sozialarbeit entsprechend an einem marginalen Ort, was nicht unbedingt ein Problem sein muss. (Vor allem tritt sie eben nicht als Institution in Erscheinung, sondern als Hilfsfunktion innerhalb der Institution Psychiatrie). Meine These aber, dass die Soziale Arbeit einen erheblichen Beitrag leisten könnte, wenn man das bio-psycho-soziale Modell von Gesundheit ernst nehmen und tatsächlich umsetzen würde. Dazu muss man sich aber der Komplexität stellen, die das Modell nur einfordert, selbst nicht einlöst und letztlich eben der Komplexität der realen Prozesse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lienbildplatzhalter 1"/>
          <p:cNvSpPr>
            <a:spLocks noGrp="1" noRot="1" noChangeAspect="1" noTextEdit="1"/>
          </p:cNvSpPr>
          <p:nvPr>
            <p:ph type="sldImg"/>
          </p:nvPr>
        </p:nvSpPr>
        <p:spPr>
          <a:ln/>
        </p:spPr>
      </p:sp>
      <p:sp>
        <p:nvSpPr>
          <p:cNvPr id="3" name="Notizenplatzhalter 2"/>
          <p:cNvSpPr>
            <a:spLocks noGrp="1"/>
          </p:cNvSpPr>
          <p:nvPr>
            <p:ph type="body" idx="1"/>
          </p:nvPr>
        </p:nvSpPr>
        <p:spPr/>
        <p:txBody>
          <a:bodyPr/>
          <a:lstStyle/>
          <a:p>
            <a:pPr marL="171450" indent="-171450" eaLnBrk="1" hangingPunct="1">
              <a:buFont typeface="Arial" pitchFamily="34" charset="0"/>
              <a:buChar char="•"/>
              <a:defRPr/>
            </a:pPr>
            <a:r>
              <a:rPr lang="de-CH" dirty="0" smtClean="0"/>
              <a:t>Gesunde Lebensziele: Welche erreichbaren Ziele, Lebenspläne und Wünsche möchte die Person verwirklichen?</a:t>
            </a:r>
          </a:p>
          <a:p>
            <a:pPr marL="171450" indent="-171450" eaLnBrk="1" hangingPunct="1">
              <a:buFont typeface="Arial" pitchFamily="34" charset="0"/>
              <a:buChar char="•"/>
              <a:defRPr/>
            </a:pPr>
            <a:r>
              <a:rPr lang="de-CH" dirty="0" smtClean="0"/>
              <a:t>Selbstreflexion, Bewusstsein der eigenen Schwierigkeiten: Kann die Person die Probleme selbstständig reflektieren? Hat sie ein Bewusstsein dafür, wie die Probleme entstanden sind?</a:t>
            </a:r>
          </a:p>
          <a:p>
            <a:pPr marL="171450" indent="-171450" eaLnBrk="1" hangingPunct="1">
              <a:buFont typeface="Arial" pitchFamily="34" charset="0"/>
              <a:buChar char="•"/>
              <a:defRPr/>
            </a:pPr>
            <a:r>
              <a:rPr lang="de-CH" dirty="0" smtClean="0"/>
              <a:t>Herausragende Fähigkeiten: Verfügt die Person über herausragende Fähigkeiten, die sie von anderen Personen abhebt?</a:t>
            </a:r>
          </a:p>
          <a:p>
            <a:pPr marL="171450" indent="-171450" eaLnBrk="1" hangingPunct="1">
              <a:buFont typeface="Arial" pitchFamily="34" charset="0"/>
              <a:buChar char="•"/>
              <a:defRPr/>
            </a:pPr>
            <a:r>
              <a:rPr lang="de-CH" dirty="0" smtClean="0"/>
              <a:t>Bereiche mit Wohlbefinden: Existieren positive Erinnerungen? Gibt es Lebensbereiche, in welchen sich die Person wohlgefühlt hat?</a:t>
            </a:r>
          </a:p>
          <a:p>
            <a:pPr marL="171450" indent="-171450" eaLnBrk="1" hangingPunct="1">
              <a:buFont typeface="Arial" pitchFamily="34" charset="0"/>
              <a:buChar char="•"/>
              <a:defRPr/>
            </a:pPr>
            <a:r>
              <a:rPr lang="de-CH" dirty="0" smtClean="0"/>
              <a:t>Nicht vorhandene oder abgeschwächte Symptome: In welchen Bereichen sind die Symptome weniger ausgeprägt?</a:t>
            </a:r>
          </a:p>
          <a:p>
            <a:pPr marL="171450" indent="-171450" eaLnBrk="1" hangingPunct="1">
              <a:buFont typeface="Arial" pitchFamily="34" charset="0"/>
              <a:buChar char="•"/>
              <a:defRPr/>
            </a:pPr>
            <a:r>
              <a:rPr lang="de-CH" dirty="0" smtClean="0"/>
              <a:t>Schwach ausgeprägte Vermeidung: Ist das Vermeidungsverhalten auf bestimmte Orte, Zeitpunkte, Stimmungen beschränkt?</a:t>
            </a:r>
          </a:p>
          <a:p>
            <a:pPr marL="171450" indent="-171450" eaLnBrk="1" hangingPunct="1">
              <a:buFont typeface="Arial" pitchFamily="34" charset="0"/>
              <a:buChar char="•"/>
              <a:defRPr/>
            </a:pPr>
            <a:r>
              <a:rPr lang="de-CH" dirty="0" smtClean="0"/>
              <a:t>Motivationale Bereitschaft und Stärken: Zeigt die Person Motive wie Engagement, Integration und Leistungsbereitschaft?</a:t>
            </a:r>
          </a:p>
          <a:p>
            <a:pPr marL="171450" indent="-171450" eaLnBrk="1" hangingPunct="1">
              <a:buFont typeface="Arial" pitchFamily="34" charset="0"/>
              <a:buChar char="•"/>
              <a:defRPr/>
            </a:pPr>
            <a:r>
              <a:rPr lang="de-CH" dirty="0" smtClean="0"/>
              <a:t>Funktionale Kognitionen und Überzeugungen: Gibt es positive Gedanken und Überzeugungen, die es erleichtern sich schwierigen Situationen auszusetzen?</a:t>
            </a:r>
          </a:p>
          <a:p>
            <a:pPr marL="171450" indent="-171450" eaLnBrk="1" hangingPunct="1">
              <a:buFont typeface="Arial" pitchFamily="34" charset="0"/>
              <a:buChar char="•"/>
              <a:defRPr/>
            </a:pPr>
            <a:r>
              <a:rPr lang="de-CH" dirty="0" smtClean="0"/>
              <a:t>Ausdrucks- und Regulationsmöglichkeit starker Emotionen: Inwiefern kann die Person Emotionen verbalisieren und selbst regulieren?</a:t>
            </a:r>
          </a:p>
          <a:p>
            <a:pPr marL="171450" indent="-171450" eaLnBrk="1" hangingPunct="1">
              <a:buFont typeface="Arial" pitchFamily="34" charset="0"/>
              <a:buChar char="•"/>
              <a:defRPr/>
            </a:pPr>
            <a:r>
              <a:rPr lang="de-CH" dirty="0" smtClean="0"/>
              <a:t>Günstiges Beziehungsverhalten: Wie stark kann sich die Person auf Beziehungen einlassen? Was braucht sie dafür?</a:t>
            </a:r>
          </a:p>
          <a:p>
            <a:pPr marL="171450" indent="-171450" eaLnBrk="1" hangingPunct="1">
              <a:buFont typeface="Arial" pitchFamily="34" charset="0"/>
              <a:buChar char="•"/>
              <a:defRPr/>
            </a:pPr>
            <a:r>
              <a:rPr lang="de-CH" dirty="0" smtClean="0"/>
              <a:t>Hilfreiche Beziehungen: Hat die Person wichtige Bezugspersonen und Freundschaften? Gab es diese in der Vergangenheit?</a:t>
            </a:r>
          </a:p>
          <a:p>
            <a:pPr marL="171450" indent="-171450" eaLnBrk="1" hangingPunct="1">
              <a:buFont typeface="Arial" pitchFamily="34" charset="0"/>
              <a:buChar char="•"/>
              <a:defRPr/>
            </a:pPr>
            <a:r>
              <a:rPr lang="de-CH" dirty="0" smtClean="0"/>
              <a:t>Günstige Lebensbedingungen: Welche Bereiche des Lebens werden in Gegenwart und Vergangenheit als befriedigend erlebt?</a:t>
            </a:r>
          </a:p>
          <a:p>
            <a:pPr eaLnBrk="1" hangingPunct="1">
              <a:buFont typeface="Arial" pitchFamily="34" charset="0"/>
              <a:buNone/>
              <a:defRPr/>
            </a:pPr>
            <a:endParaRPr lang="de-CH" dirty="0" smtClean="0"/>
          </a:p>
          <a:p>
            <a:pPr eaLnBrk="1" hangingPunct="1">
              <a:defRPr/>
            </a:pPr>
            <a:endParaRPr lang="de-CH" dirty="0" smtClean="0"/>
          </a:p>
        </p:txBody>
      </p:sp>
      <p:sp>
        <p:nvSpPr>
          <p:cNvPr id="26628" name="Foliennummernplatzhalter 3"/>
          <p:cNvSpPr>
            <a:spLocks noGrp="1"/>
          </p:cNvSpPr>
          <p:nvPr>
            <p:ph type="sldNum" sz="quarter" idx="5"/>
          </p:nvPr>
        </p:nvSpPr>
        <p:spPr>
          <a:noFill/>
        </p:spPr>
        <p:txBody>
          <a:bodyPr/>
          <a:lstStyle>
            <a:lvl1pPr defTabSz="915988" eaLnBrk="0" hangingPunct="0">
              <a:defRPr sz="1200" b="1">
                <a:solidFill>
                  <a:schemeClr val="tx1"/>
                </a:solidFill>
                <a:latin typeface="Arial" pitchFamily="34" charset="0"/>
              </a:defRPr>
            </a:lvl1pPr>
            <a:lvl2pPr marL="742950" indent="-285750" defTabSz="915988" eaLnBrk="0" hangingPunct="0">
              <a:defRPr sz="1200" b="1">
                <a:solidFill>
                  <a:schemeClr val="tx1"/>
                </a:solidFill>
                <a:latin typeface="Arial" pitchFamily="34" charset="0"/>
              </a:defRPr>
            </a:lvl2pPr>
            <a:lvl3pPr marL="1143000" indent="-228600" defTabSz="915988" eaLnBrk="0" hangingPunct="0">
              <a:defRPr sz="1200" b="1">
                <a:solidFill>
                  <a:schemeClr val="tx1"/>
                </a:solidFill>
                <a:latin typeface="Arial" pitchFamily="34" charset="0"/>
              </a:defRPr>
            </a:lvl3pPr>
            <a:lvl4pPr marL="1600200" indent="-228600" defTabSz="915988" eaLnBrk="0" hangingPunct="0">
              <a:defRPr sz="1200" b="1">
                <a:solidFill>
                  <a:schemeClr val="tx1"/>
                </a:solidFill>
                <a:latin typeface="Arial" pitchFamily="34" charset="0"/>
              </a:defRPr>
            </a:lvl4pPr>
            <a:lvl5pPr marL="2057400" indent="-228600" defTabSz="915988" eaLnBrk="0" hangingPunct="0">
              <a:defRPr sz="1200" b="1">
                <a:solidFill>
                  <a:schemeClr val="tx1"/>
                </a:solidFill>
                <a:latin typeface="Arial" pitchFamily="34" charset="0"/>
              </a:defRPr>
            </a:lvl5pPr>
            <a:lvl6pPr marL="2514600" indent="-228600" algn="ctr" defTabSz="915988" eaLnBrk="0" fontAlgn="base" hangingPunct="0">
              <a:spcBef>
                <a:spcPct val="0"/>
              </a:spcBef>
              <a:spcAft>
                <a:spcPct val="0"/>
              </a:spcAft>
              <a:defRPr sz="1200" b="1">
                <a:solidFill>
                  <a:schemeClr val="tx1"/>
                </a:solidFill>
                <a:latin typeface="Arial" pitchFamily="34" charset="0"/>
              </a:defRPr>
            </a:lvl6pPr>
            <a:lvl7pPr marL="2971800" indent="-228600" algn="ctr" defTabSz="915988" eaLnBrk="0" fontAlgn="base" hangingPunct="0">
              <a:spcBef>
                <a:spcPct val="0"/>
              </a:spcBef>
              <a:spcAft>
                <a:spcPct val="0"/>
              </a:spcAft>
              <a:defRPr sz="1200" b="1">
                <a:solidFill>
                  <a:schemeClr val="tx1"/>
                </a:solidFill>
                <a:latin typeface="Arial" pitchFamily="34" charset="0"/>
              </a:defRPr>
            </a:lvl7pPr>
            <a:lvl8pPr marL="3429000" indent="-228600" algn="ctr" defTabSz="915988" eaLnBrk="0" fontAlgn="base" hangingPunct="0">
              <a:spcBef>
                <a:spcPct val="0"/>
              </a:spcBef>
              <a:spcAft>
                <a:spcPct val="0"/>
              </a:spcAft>
              <a:defRPr sz="1200" b="1">
                <a:solidFill>
                  <a:schemeClr val="tx1"/>
                </a:solidFill>
                <a:latin typeface="Arial" pitchFamily="34" charset="0"/>
              </a:defRPr>
            </a:lvl8pPr>
            <a:lvl9pPr marL="3886200" indent="-228600" algn="ctr" defTabSz="915988" eaLnBrk="0" fontAlgn="base" hangingPunct="0">
              <a:spcBef>
                <a:spcPct val="0"/>
              </a:spcBef>
              <a:spcAft>
                <a:spcPct val="0"/>
              </a:spcAft>
              <a:defRPr sz="1200" b="1">
                <a:solidFill>
                  <a:schemeClr val="tx1"/>
                </a:solidFill>
                <a:latin typeface="Arial" pitchFamily="34" charset="0"/>
              </a:defRPr>
            </a:lvl9pPr>
          </a:lstStyle>
          <a:p>
            <a:pPr eaLnBrk="1" hangingPunct="1"/>
            <a:fld id="{6B6C8802-827D-4C48-B3F1-834C32991716}" type="slidenum">
              <a:rPr lang="de-CH" b="0" smtClean="0"/>
              <a:pPr eaLnBrk="1" hangingPunct="1"/>
              <a:t>30</a:t>
            </a:fld>
            <a:endParaRPr lang="de-CH" b="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801688" y="2349500"/>
            <a:ext cx="9090025" cy="1620838"/>
          </a:xfrm>
        </p:spPr>
        <p:txBody>
          <a:bodyPr/>
          <a:lstStyle/>
          <a:p>
            <a:r>
              <a:rPr lang="de-DE" smtClean="0"/>
              <a:t>Titelmasterformat durch Klicken bearbeiten</a:t>
            </a:r>
            <a:endParaRPr lang="de-CH"/>
          </a:p>
        </p:txBody>
      </p:sp>
      <p:sp>
        <p:nvSpPr>
          <p:cNvPr id="3" name="Untertitel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CH"/>
          </a:p>
        </p:txBody>
      </p:sp>
      <p:sp>
        <p:nvSpPr>
          <p:cNvPr id="4" name="Rectangle 4"/>
          <p:cNvSpPr>
            <a:spLocks noGrp="1" noChangeArrowheads="1"/>
          </p:cNvSpPr>
          <p:nvPr>
            <p:ph type="dt" sz="half" idx="10"/>
          </p:nvPr>
        </p:nvSpPr>
        <p:spPr>
          <a:ln/>
        </p:spPr>
        <p:txBody>
          <a:bodyPr/>
          <a:lstStyle>
            <a:lvl1pPr>
              <a:defRPr/>
            </a:lvl1pPr>
          </a:lstStyle>
          <a:p>
            <a:pPr>
              <a:defRPr/>
            </a:pPr>
            <a:fld id="{B570637A-0D0C-4185-9888-E21BE4234310}" type="datetime1">
              <a:rPr lang="de-CH"/>
              <a:pPr>
                <a:defRPr/>
              </a:pPr>
              <a:t>27.09.2012</a:t>
            </a:fld>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6" name="Rectangle 6"/>
          <p:cNvSpPr>
            <a:spLocks noGrp="1" noChangeArrowheads="1"/>
          </p:cNvSpPr>
          <p:nvPr>
            <p:ph type="sldNum" sz="quarter" idx="12"/>
          </p:nvPr>
        </p:nvSpPr>
        <p:spPr>
          <a:ln/>
        </p:spPr>
        <p:txBody>
          <a:bodyPr/>
          <a:lstStyle>
            <a:lvl1pPr>
              <a:defRPr/>
            </a:lvl1pPr>
          </a:lstStyle>
          <a:p>
            <a:pPr>
              <a:defRPr/>
            </a:pPr>
            <a:fld id="{B100355D-42DB-4D31-A745-A7404F883BB9}" type="slidenum">
              <a:rPr lang="de-CH"/>
              <a:pPr>
                <a:defRPr/>
              </a:pPr>
              <a:t>‹Nr.›</a:t>
            </a:fld>
            <a:endParaRPr lang="de-CH"/>
          </a:p>
        </p:txBody>
      </p:sp>
    </p:spTree>
    <p:extLst>
      <p:ext uri="{BB962C8B-B14F-4D97-AF65-F5344CB8AC3E}">
        <p14:creationId xmlns:p14="http://schemas.microsoft.com/office/powerpoint/2010/main" val="3156520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Rectangle 4"/>
          <p:cNvSpPr>
            <a:spLocks noGrp="1" noChangeArrowheads="1"/>
          </p:cNvSpPr>
          <p:nvPr>
            <p:ph type="dt" sz="half" idx="10"/>
          </p:nvPr>
        </p:nvSpPr>
        <p:spPr>
          <a:ln/>
        </p:spPr>
        <p:txBody>
          <a:bodyPr/>
          <a:lstStyle>
            <a:lvl1pPr>
              <a:defRPr/>
            </a:lvl1pPr>
          </a:lstStyle>
          <a:p>
            <a:pPr>
              <a:defRPr/>
            </a:pPr>
            <a:fld id="{0C85B8FF-F074-4F0C-84E1-1AAE5DAC1564}" type="datetime1">
              <a:rPr lang="de-CH"/>
              <a:pPr>
                <a:defRPr/>
              </a:pPr>
              <a:t>27.09.2012</a:t>
            </a:fld>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6" name="Rectangle 6"/>
          <p:cNvSpPr>
            <a:spLocks noGrp="1" noChangeArrowheads="1"/>
          </p:cNvSpPr>
          <p:nvPr>
            <p:ph type="sldNum" sz="quarter" idx="12"/>
          </p:nvPr>
        </p:nvSpPr>
        <p:spPr>
          <a:ln/>
        </p:spPr>
        <p:txBody>
          <a:bodyPr/>
          <a:lstStyle>
            <a:lvl1pPr>
              <a:defRPr/>
            </a:lvl1pPr>
          </a:lstStyle>
          <a:p>
            <a:pPr>
              <a:defRPr/>
            </a:pPr>
            <a:fld id="{8A222A90-B2E2-4663-BBA1-1ACBC0195AC4}" type="slidenum">
              <a:rPr lang="de-CH"/>
              <a:pPr>
                <a:defRPr/>
              </a:pPr>
              <a:t>‹Nr.›</a:t>
            </a:fld>
            <a:endParaRPr lang="de-CH"/>
          </a:p>
        </p:txBody>
      </p:sp>
    </p:spTree>
    <p:extLst>
      <p:ext uri="{BB962C8B-B14F-4D97-AF65-F5344CB8AC3E}">
        <p14:creationId xmlns:p14="http://schemas.microsoft.com/office/powerpoint/2010/main" val="1760866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4550" y="4859338"/>
            <a:ext cx="9090025" cy="1501775"/>
          </a:xfrm>
        </p:spPr>
        <p:txBody>
          <a:bodyPr/>
          <a:lstStyle>
            <a:lvl1pPr algn="l">
              <a:defRPr sz="4000" b="1" cap="all"/>
            </a:lvl1pPr>
          </a:lstStyle>
          <a:p>
            <a:r>
              <a:rPr lang="de-DE" smtClean="0"/>
              <a:t>Titelmasterformat durch Klicken bearbeiten</a:t>
            </a:r>
            <a:endParaRPr lang="de-CH"/>
          </a:p>
        </p:txBody>
      </p:sp>
      <p:sp>
        <p:nvSpPr>
          <p:cNvPr id="3" name="Textplatzhalter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Rectangle 4"/>
          <p:cNvSpPr>
            <a:spLocks noGrp="1" noChangeArrowheads="1"/>
          </p:cNvSpPr>
          <p:nvPr>
            <p:ph type="dt" sz="half" idx="10"/>
          </p:nvPr>
        </p:nvSpPr>
        <p:spPr>
          <a:ln/>
        </p:spPr>
        <p:txBody>
          <a:bodyPr/>
          <a:lstStyle>
            <a:lvl1pPr>
              <a:defRPr/>
            </a:lvl1pPr>
          </a:lstStyle>
          <a:p>
            <a:pPr>
              <a:defRPr/>
            </a:pPr>
            <a:fld id="{F8579C1B-BD25-46D9-AAC4-42A7D945C373}" type="datetime1">
              <a:rPr lang="de-CH"/>
              <a:pPr>
                <a:defRPr/>
              </a:pPr>
              <a:t>27.09.2012</a:t>
            </a:fld>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6" name="Rectangle 6"/>
          <p:cNvSpPr>
            <a:spLocks noGrp="1" noChangeArrowheads="1"/>
          </p:cNvSpPr>
          <p:nvPr>
            <p:ph type="sldNum" sz="quarter" idx="12"/>
          </p:nvPr>
        </p:nvSpPr>
        <p:spPr>
          <a:ln/>
        </p:spPr>
        <p:txBody>
          <a:bodyPr/>
          <a:lstStyle>
            <a:lvl1pPr>
              <a:defRPr/>
            </a:lvl1pPr>
          </a:lstStyle>
          <a:p>
            <a:pPr>
              <a:defRPr/>
            </a:pPr>
            <a:fld id="{D6B2FD73-7874-4662-AB41-72A1CAE4D27B}" type="slidenum">
              <a:rPr lang="de-CH"/>
              <a:pPr>
                <a:defRPr/>
              </a:pPr>
              <a:t>‹Nr.›</a:t>
            </a:fld>
            <a:endParaRPr lang="de-CH"/>
          </a:p>
        </p:txBody>
      </p:sp>
    </p:spTree>
    <p:extLst>
      <p:ext uri="{BB962C8B-B14F-4D97-AF65-F5344CB8AC3E}">
        <p14:creationId xmlns:p14="http://schemas.microsoft.com/office/powerpoint/2010/main" val="3094528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sz="half" idx="1"/>
          </p:nvPr>
        </p:nvSpPr>
        <p:spPr>
          <a:xfrm>
            <a:off x="738188" y="1692275"/>
            <a:ext cx="453072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Inhaltsplatzhalter 3"/>
          <p:cNvSpPr>
            <a:spLocks noGrp="1"/>
          </p:cNvSpPr>
          <p:nvPr>
            <p:ph sz="half" idx="2"/>
          </p:nvPr>
        </p:nvSpPr>
        <p:spPr>
          <a:xfrm>
            <a:off x="5421313" y="1692275"/>
            <a:ext cx="453072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Rectangle 4"/>
          <p:cNvSpPr>
            <a:spLocks noGrp="1" noChangeArrowheads="1"/>
          </p:cNvSpPr>
          <p:nvPr>
            <p:ph type="dt" sz="half" idx="10"/>
          </p:nvPr>
        </p:nvSpPr>
        <p:spPr>
          <a:ln/>
        </p:spPr>
        <p:txBody>
          <a:bodyPr/>
          <a:lstStyle>
            <a:lvl1pPr>
              <a:defRPr/>
            </a:lvl1pPr>
          </a:lstStyle>
          <a:p>
            <a:pPr>
              <a:defRPr/>
            </a:pPr>
            <a:fld id="{99953185-40B6-45BB-B290-FDF17E604426}" type="datetime1">
              <a:rPr lang="de-CH"/>
              <a:pPr>
                <a:defRPr/>
              </a:pPr>
              <a:t>27.09.2012</a:t>
            </a:fld>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7" name="Rectangle 6"/>
          <p:cNvSpPr>
            <a:spLocks noGrp="1" noChangeArrowheads="1"/>
          </p:cNvSpPr>
          <p:nvPr>
            <p:ph type="sldNum" sz="quarter" idx="12"/>
          </p:nvPr>
        </p:nvSpPr>
        <p:spPr>
          <a:ln/>
        </p:spPr>
        <p:txBody>
          <a:bodyPr/>
          <a:lstStyle>
            <a:lvl1pPr>
              <a:defRPr/>
            </a:lvl1pPr>
          </a:lstStyle>
          <a:p>
            <a:pPr>
              <a:defRPr/>
            </a:pPr>
            <a:fld id="{E339CDDC-122D-4D20-8809-90D4761FF135}" type="slidenum">
              <a:rPr lang="de-CH"/>
              <a:pPr>
                <a:defRPr/>
              </a:pPr>
              <a:t>‹Nr.›</a:t>
            </a:fld>
            <a:endParaRPr lang="de-CH"/>
          </a:p>
        </p:txBody>
      </p:sp>
    </p:spTree>
    <p:extLst>
      <p:ext uri="{BB962C8B-B14F-4D97-AF65-F5344CB8AC3E}">
        <p14:creationId xmlns:p14="http://schemas.microsoft.com/office/powerpoint/2010/main" val="2579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4988" y="303213"/>
            <a:ext cx="9623425" cy="1260475"/>
          </a:xfrm>
        </p:spPr>
        <p:txBody>
          <a:bodyPr/>
          <a:lstStyle>
            <a:lvl1pPr>
              <a:defRPr/>
            </a:lvl1pPr>
          </a:lstStyle>
          <a:p>
            <a:r>
              <a:rPr lang="de-DE" smtClean="0"/>
              <a:t>Titelmasterformat durch Klicken bearbeiten</a:t>
            </a:r>
            <a:endParaRPr lang="de-CH"/>
          </a:p>
        </p:txBody>
      </p:sp>
      <p:sp>
        <p:nvSpPr>
          <p:cNvPr id="3" name="Textplatzhalter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Textplatzhalter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7" name="Rectangle 4"/>
          <p:cNvSpPr>
            <a:spLocks noGrp="1" noChangeArrowheads="1"/>
          </p:cNvSpPr>
          <p:nvPr>
            <p:ph type="dt" sz="half" idx="10"/>
          </p:nvPr>
        </p:nvSpPr>
        <p:spPr>
          <a:ln/>
        </p:spPr>
        <p:txBody>
          <a:bodyPr/>
          <a:lstStyle>
            <a:lvl1pPr>
              <a:defRPr/>
            </a:lvl1pPr>
          </a:lstStyle>
          <a:p>
            <a:pPr>
              <a:defRPr/>
            </a:pPr>
            <a:fld id="{EEF13BA0-602B-4089-AE19-91C47ED64534}" type="datetime1">
              <a:rPr lang="de-CH"/>
              <a:pPr>
                <a:defRPr/>
              </a:pPr>
              <a:t>27.09.2012</a:t>
            </a:fld>
            <a:endParaRPr lang="de-CH"/>
          </a:p>
        </p:txBody>
      </p:sp>
      <p:sp>
        <p:nvSpPr>
          <p:cNvPr id="8"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9" name="Rectangle 6"/>
          <p:cNvSpPr>
            <a:spLocks noGrp="1" noChangeArrowheads="1"/>
          </p:cNvSpPr>
          <p:nvPr>
            <p:ph type="sldNum" sz="quarter" idx="12"/>
          </p:nvPr>
        </p:nvSpPr>
        <p:spPr>
          <a:ln/>
        </p:spPr>
        <p:txBody>
          <a:bodyPr/>
          <a:lstStyle>
            <a:lvl1pPr>
              <a:defRPr/>
            </a:lvl1pPr>
          </a:lstStyle>
          <a:p>
            <a:pPr>
              <a:defRPr/>
            </a:pPr>
            <a:fld id="{9E4482A4-91F5-44D8-AE8B-6B5775FC8F9B}" type="slidenum">
              <a:rPr lang="de-CH"/>
              <a:pPr>
                <a:defRPr/>
              </a:pPr>
              <a:t>‹Nr.›</a:t>
            </a:fld>
            <a:endParaRPr lang="de-CH"/>
          </a:p>
        </p:txBody>
      </p:sp>
    </p:spTree>
    <p:extLst>
      <p:ext uri="{BB962C8B-B14F-4D97-AF65-F5344CB8AC3E}">
        <p14:creationId xmlns:p14="http://schemas.microsoft.com/office/powerpoint/2010/main" val="1026391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Rectangle 4"/>
          <p:cNvSpPr>
            <a:spLocks noGrp="1" noChangeArrowheads="1"/>
          </p:cNvSpPr>
          <p:nvPr>
            <p:ph type="dt" sz="half" idx="10"/>
          </p:nvPr>
        </p:nvSpPr>
        <p:spPr>
          <a:ln/>
        </p:spPr>
        <p:txBody>
          <a:bodyPr/>
          <a:lstStyle>
            <a:lvl1pPr>
              <a:defRPr/>
            </a:lvl1pPr>
          </a:lstStyle>
          <a:p>
            <a:pPr>
              <a:defRPr/>
            </a:pPr>
            <a:fld id="{0381D098-A019-45BA-90B9-AC3DF86684C8}" type="datetime1">
              <a:rPr lang="de-CH"/>
              <a:pPr>
                <a:defRPr/>
              </a:pPr>
              <a:t>27.09.2012</a:t>
            </a:fld>
            <a:endParaRPr lang="de-CH"/>
          </a:p>
        </p:txBody>
      </p:sp>
      <p:sp>
        <p:nvSpPr>
          <p:cNvPr id="4"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5" name="Rectangle 6"/>
          <p:cNvSpPr>
            <a:spLocks noGrp="1" noChangeArrowheads="1"/>
          </p:cNvSpPr>
          <p:nvPr>
            <p:ph type="sldNum" sz="quarter" idx="12"/>
          </p:nvPr>
        </p:nvSpPr>
        <p:spPr>
          <a:ln/>
        </p:spPr>
        <p:txBody>
          <a:bodyPr/>
          <a:lstStyle>
            <a:lvl1pPr>
              <a:defRPr/>
            </a:lvl1pPr>
          </a:lstStyle>
          <a:p>
            <a:pPr>
              <a:defRPr/>
            </a:pPr>
            <a:fld id="{EF634E7A-4B54-4BE5-B474-7263D0EE21DB}" type="slidenum">
              <a:rPr lang="de-CH"/>
              <a:pPr>
                <a:defRPr/>
              </a:pPr>
              <a:t>‹Nr.›</a:t>
            </a:fld>
            <a:endParaRPr lang="de-CH"/>
          </a:p>
        </p:txBody>
      </p:sp>
    </p:spTree>
    <p:extLst>
      <p:ext uri="{BB962C8B-B14F-4D97-AF65-F5344CB8AC3E}">
        <p14:creationId xmlns:p14="http://schemas.microsoft.com/office/powerpoint/2010/main" val="102418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CEA7BBFE-9FD0-45AD-A66F-B9E19FCADA33}" type="datetime1">
              <a:rPr lang="de-CH"/>
              <a:pPr>
                <a:defRPr/>
              </a:pPr>
              <a:t>27.09.2012</a:t>
            </a:fld>
            <a:endParaRPr lang="de-CH"/>
          </a:p>
        </p:txBody>
      </p:sp>
      <p:sp>
        <p:nvSpPr>
          <p:cNvPr id="3"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4" name="Rectangle 6"/>
          <p:cNvSpPr>
            <a:spLocks noGrp="1" noChangeArrowheads="1"/>
          </p:cNvSpPr>
          <p:nvPr>
            <p:ph type="sldNum" sz="quarter" idx="12"/>
          </p:nvPr>
        </p:nvSpPr>
        <p:spPr>
          <a:ln/>
        </p:spPr>
        <p:txBody>
          <a:bodyPr/>
          <a:lstStyle>
            <a:lvl1pPr>
              <a:defRPr/>
            </a:lvl1pPr>
          </a:lstStyle>
          <a:p>
            <a:pPr>
              <a:defRPr/>
            </a:pPr>
            <a:fld id="{9ECB7FA9-D03B-47AF-85A0-5062B7DF74FA}" type="slidenum">
              <a:rPr lang="de-CH"/>
              <a:pPr>
                <a:defRPr/>
              </a:pPr>
              <a:t>‹Nr.›</a:t>
            </a:fld>
            <a:endParaRPr lang="de-CH"/>
          </a:p>
        </p:txBody>
      </p:sp>
    </p:spTree>
    <p:extLst>
      <p:ext uri="{BB962C8B-B14F-4D97-AF65-F5344CB8AC3E}">
        <p14:creationId xmlns:p14="http://schemas.microsoft.com/office/powerpoint/2010/main" val="2881580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34988" y="301625"/>
            <a:ext cx="3517900" cy="1281113"/>
          </a:xfrm>
        </p:spPr>
        <p:txBody>
          <a:bodyPr anchor="b"/>
          <a:lstStyle>
            <a:lvl1pPr algn="l">
              <a:defRPr sz="2000" b="1"/>
            </a:lvl1pPr>
          </a:lstStyle>
          <a:p>
            <a:r>
              <a:rPr lang="de-DE" smtClean="0"/>
              <a:t>Titelmasterformat durch Klicken bearbeiten</a:t>
            </a:r>
            <a:endParaRPr lang="de-CH"/>
          </a:p>
        </p:txBody>
      </p:sp>
      <p:sp>
        <p:nvSpPr>
          <p:cNvPr id="3" name="Inhaltsplatzhalter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Textplatzhalter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Rectangle 4"/>
          <p:cNvSpPr>
            <a:spLocks noGrp="1" noChangeArrowheads="1"/>
          </p:cNvSpPr>
          <p:nvPr>
            <p:ph type="dt" sz="half" idx="10"/>
          </p:nvPr>
        </p:nvSpPr>
        <p:spPr>
          <a:ln/>
        </p:spPr>
        <p:txBody>
          <a:bodyPr/>
          <a:lstStyle>
            <a:lvl1pPr>
              <a:defRPr/>
            </a:lvl1pPr>
          </a:lstStyle>
          <a:p>
            <a:pPr>
              <a:defRPr/>
            </a:pPr>
            <a:fld id="{CDB60229-7E30-40DA-8C6A-F102BDB5C760}" type="datetime1">
              <a:rPr lang="de-CH"/>
              <a:pPr>
                <a:defRPr/>
              </a:pPr>
              <a:t>27.09.2012</a:t>
            </a:fld>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7" name="Rectangle 6"/>
          <p:cNvSpPr>
            <a:spLocks noGrp="1" noChangeArrowheads="1"/>
          </p:cNvSpPr>
          <p:nvPr>
            <p:ph type="sldNum" sz="quarter" idx="12"/>
          </p:nvPr>
        </p:nvSpPr>
        <p:spPr>
          <a:ln/>
        </p:spPr>
        <p:txBody>
          <a:bodyPr/>
          <a:lstStyle>
            <a:lvl1pPr>
              <a:defRPr/>
            </a:lvl1pPr>
          </a:lstStyle>
          <a:p>
            <a:pPr>
              <a:defRPr/>
            </a:pPr>
            <a:fld id="{EEDE037F-3EF7-4FC0-A702-B78A2FCA2728}" type="slidenum">
              <a:rPr lang="de-CH"/>
              <a:pPr>
                <a:defRPr/>
              </a:pPr>
              <a:t>‹Nr.›</a:t>
            </a:fld>
            <a:endParaRPr lang="de-CH"/>
          </a:p>
        </p:txBody>
      </p:sp>
    </p:spTree>
    <p:extLst>
      <p:ext uri="{BB962C8B-B14F-4D97-AF65-F5344CB8AC3E}">
        <p14:creationId xmlns:p14="http://schemas.microsoft.com/office/powerpoint/2010/main" val="3817201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095500" y="5292725"/>
            <a:ext cx="6416675" cy="625475"/>
          </a:xfrm>
        </p:spPr>
        <p:txBody>
          <a:bodyPr anchor="b"/>
          <a:lstStyle>
            <a:lvl1pPr algn="l">
              <a:defRPr sz="2000" b="1"/>
            </a:lvl1pPr>
          </a:lstStyle>
          <a:p>
            <a:r>
              <a:rPr lang="de-DE" smtClean="0"/>
              <a:t>Titelmasterformat durch Klicken bearbeiten</a:t>
            </a:r>
            <a:endParaRPr lang="de-CH"/>
          </a:p>
        </p:txBody>
      </p:sp>
      <p:sp>
        <p:nvSpPr>
          <p:cNvPr id="3" name="Bildplatzhalter 2"/>
          <p:cNvSpPr>
            <a:spLocks noGrp="1"/>
          </p:cNvSpPr>
          <p:nvPr>
            <p:ph type="pic" idx="1"/>
          </p:nvPr>
        </p:nvSpPr>
        <p:spPr>
          <a:xfrm>
            <a:off x="2095500" y="676275"/>
            <a:ext cx="6416675" cy="453548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CH" noProof="0" smtClean="0"/>
          </a:p>
        </p:txBody>
      </p:sp>
      <p:sp>
        <p:nvSpPr>
          <p:cNvPr id="4" name="Textplatzhalter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Rectangle 4"/>
          <p:cNvSpPr>
            <a:spLocks noGrp="1" noChangeArrowheads="1"/>
          </p:cNvSpPr>
          <p:nvPr>
            <p:ph type="dt" sz="half" idx="10"/>
          </p:nvPr>
        </p:nvSpPr>
        <p:spPr>
          <a:ln/>
        </p:spPr>
        <p:txBody>
          <a:bodyPr/>
          <a:lstStyle>
            <a:lvl1pPr>
              <a:defRPr/>
            </a:lvl1pPr>
          </a:lstStyle>
          <a:p>
            <a:pPr>
              <a:defRPr/>
            </a:pPr>
            <a:fld id="{8C6BD2BD-7181-4E6D-8E51-EA1701A696DB}" type="datetime1">
              <a:rPr lang="de-CH"/>
              <a:pPr>
                <a:defRPr/>
              </a:pPr>
              <a:t>27.09.2012</a:t>
            </a:fld>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7" name="Rectangle 6"/>
          <p:cNvSpPr>
            <a:spLocks noGrp="1" noChangeArrowheads="1"/>
          </p:cNvSpPr>
          <p:nvPr>
            <p:ph type="sldNum" sz="quarter" idx="12"/>
          </p:nvPr>
        </p:nvSpPr>
        <p:spPr>
          <a:ln/>
        </p:spPr>
        <p:txBody>
          <a:bodyPr/>
          <a:lstStyle>
            <a:lvl1pPr>
              <a:defRPr/>
            </a:lvl1pPr>
          </a:lstStyle>
          <a:p>
            <a:pPr>
              <a:defRPr/>
            </a:pPr>
            <a:fld id="{4718E864-89AB-40CF-8E5F-8584B449B050}" type="slidenum">
              <a:rPr lang="de-CH"/>
              <a:pPr>
                <a:defRPr/>
              </a:pPr>
              <a:t>‹Nr.›</a:t>
            </a:fld>
            <a:endParaRPr lang="de-CH"/>
          </a:p>
        </p:txBody>
      </p:sp>
    </p:spTree>
    <p:extLst>
      <p:ext uri="{BB962C8B-B14F-4D97-AF65-F5344CB8AC3E}">
        <p14:creationId xmlns:p14="http://schemas.microsoft.com/office/powerpoint/2010/main" val="1515647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Rectangle 4"/>
          <p:cNvSpPr>
            <a:spLocks noGrp="1" noChangeArrowheads="1"/>
          </p:cNvSpPr>
          <p:nvPr>
            <p:ph type="dt" sz="half" idx="10"/>
          </p:nvPr>
        </p:nvSpPr>
        <p:spPr>
          <a:ln/>
        </p:spPr>
        <p:txBody>
          <a:bodyPr/>
          <a:lstStyle>
            <a:lvl1pPr>
              <a:defRPr/>
            </a:lvl1pPr>
          </a:lstStyle>
          <a:p>
            <a:pPr>
              <a:defRPr/>
            </a:pPr>
            <a:fld id="{4367ABDC-D82B-4DB1-935A-F9E62919DF65}" type="datetime1">
              <a:rPr lang="de-CH"/>
              <a:pPr>
                <a:defRPr/>
              </a:pPr>
              <a:t>27.09.2012</a:t>
            </a:fld>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6" name="Rectangle 6"/>
          <p:cNvSpPr>
            <a:spLocks noGrp="1" noChangeArrowheads="1"/>
          </p:cNvSpPr>
          <p:nvPr>
            <p:ph type="sldNum" sz="quarter" idx="12"/>
          </p:nvPr>
        </p:nvSpPr>
        <p:spPr>
          <a:ln/>
        </p:spPr>
        <p:txBody>
          <a:bodyPr/>
          <a:lstStyle>
            <a:lvl1pPr>
              <a:defRPr/>
            </a:lvl1pPr>
          </a:lstStyle>
          <a:p>
            <a:pPr>
              <a:defRPr/>
            </a:pPr>
            <a:fld id="{C7A9B38E-1C2B-4B5A-A58C-485E973F55C8}" type="slidenum">
              <a:rPr lang="de-CH"/>
              <a:pPr>
                <a:defRPr/>
              </a:pPr>
              <a:t>‹Nr.›</a:t>
            </a:fld>
            <a:endParaRPr lang="de-CH"/>
          </a:p>
        </p:txBody>
      </p:sp>
    </p:spTree>
    <p:extLst>
      <p:ext uri="{BB962C8B-B14F-4D97-AF65-F5344CB8AC3E}">
        <p14:creationId xmlns:p14="http://schemas.microsoft.com/office/powerpoint/2010/main" val="2270650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7648575" y="828675"/>
            <a:ext cx="2303463" cy="6048375"/>
          </a:xfrm>
        </p:spPr>
        <p:txBody>
          <a:bodyPr vert="eaVert"/>
          <a:lstStyle/>
          <a:p>
            <a:r>
              <a:rPr lang="de-DE" smtClean="0"/>
              <a:t>Titelmasterformat durch Klicken bearbeiten</a:t>
            </a:r>
            <a:endParaRPr lang="de-CH"/>
          </a:p>
        </p:txBody>
      </p:sp>
      <p:sp>
        <p:nvSpPr>
          <p:cNvPr id="3" name="Vertikaler Textplatzhalter 2"/>
          <p:cNvSpPr>
            <a:spLocks noGrp="1"/>
          </p:cNvSpPr>
          <p:nvPr>
            <p:ph type="body" orient="vert" idx="1"/>
          </p:nvPr>
        </p:nvSpPr>
        <p:spPr>
          <a:xfrm>
            <a:off x="736600" y="828675"/>
            <a:ext cx="6759575" cy="604837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Rectangle 4"/>
          <p:cNvSpPr>
            <a:spLocks noGrp="1" noChangeArrowheads="1"/>
          </p:cNvSpPr>
          <p:nvPr>
            <p:ph type="dt" sz="half" idx="10"/>
          </p:nvPr>
        </p:nvSpPr>
        <p:spPr>
          <a:ln/>
        </p:spPr>
        <p:txBody>
          <a:bodyPr/>
          <a:lstStyle>
            <a:lvl1pPr>
              <a:defRPr/>
            </a:lvl1pPr>
          </a:lstStyle>
          <a:p>
            <a:pPr>
              <a:defRPr/>
            </a:pPr>
            <a:fld id="{1C1812C8-2F73-4E6B-B95B-14185269A6CE}" type="datetime1">
              <a:rPr lang="de-CH"/>
              <a:pPr>
                <a:defRPr/>
              </a:pPr>
              <a:t>27.09.2012</a:t>
            </a:fld>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a:t>Institut Soziale Arbeit und Gesundheit ISAGE</a:t>
            </a:r>
          </a:p>
        </p:txBody>
      </p:sp>
      <p:sp>
        <p:nvSpPr>
          <p:cNvPr id="6" name="Rectangle 6"/>
          <p:cNvSpPr>
            <a:spLocks noGrp="1" noChangeArrowheads="1"/>
          </p:cNvSpPr>
          <p:nvPr>
            <p:ph type="sldNum" sz="quarter" idx="12"/>
          </p:nvPr>
        </p:nvSpPr>
        <p:spPr>
          <a:ln/>
        </p:spPr>
        <p:txBody>
          <a:bodyPr/>
          <a:lstStyle>
            <a:lvl1pPr>
              <a:defRPr/>
            </a:lvl1pPr>
          </a:lstStyle>
          <a:p>
            <a:pPr>
              <a:defRPr/>
            </a:pPr>
            <a:fld id="{E42C475A-6AF8-4886-AD3D-97D4FBBEC7D4}" type="slidenum">
              <a:rPr lang="de-CH"/>
              <a:pPr>
                <a:defRPr/>
              </a:pPr>
              <a:t>‹Nr.›</a:t>
            </a:fld>
            <a:endParaRPr lang="de-CH"/>
          </a:p>
        </p:txBody>
      </p:sp>
    </p:spTree>
    <p:extLst>
      <p:ext uri="{BB962C8B-B14F-4D97-AF65-F5344CB8AC3E}">
        <p14:creationId xmlns:p14="http://schemas.microsoft.com/office/powerpoint/2010/main" val="3733068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36600" y="828675"/>
            <a:ext cx="9213850" cy="71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CH" smtClean="0"/>
              <a:t>Mastertitelformat bearbeiten</a:t>
            </a:r>
          </a:p>
        </p:txBody>
      </p:sp>
      <p:sp>
        <p:nvSpPr>
          <p:cNvPr id="1027" name="Rectangle 3"/>
          <p:cNvSpPr>
            <a:spLocks noGrp="1" noChangeArrowheads="1"/>
          </p:cNvSpPr>
          <p:nvPr>
            <p:ph type="body" idx="1"/>
          </p:nvPr>
        </p:nvSpPr>
        <p:spPr bwMode="auto">
          <a:xfrm>
            <a:off x="738188" y="1692275"/>
            <a:ext cx="921385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CH" smtClean="0"/>
              <a:t>Erste Ebene</a:t>
            </a:r>
          </a:p>
          <a:p>
            <a:pPr lvl="1"/>
            <a:r>
              <a:rPr lang="de-CH" smtClean="0"/>
              <a:t>Zweite Ebene</a:t>
            </a:r>
          </a:p>
          <a:p>
            <a:pPr lvl="2"/>
            <a:r>
              <a:rPr lang="de-CH" smtClean="0"/>
              <a:t>Dritte Ebene</a:t>
            </a:r>
          </a:p>
          <a:p>
            <a:pPr lvl="3"/>
            <a:r>
              <a:rPr lang="de-CH" smtClean="0"/>
              <a:t>Vierte Ebene</a:t>
            </a:r>
          </a:p>
        </p:txBody>
      </p:sp>
      <p:sp>
        <p:nvSpPr>
          <p:cNvPr id="1028" name="Rectangle 4"/>
          <p:cNvSpPr>
            <a:spLocks noGrp="1" noChangeArrowheads="1"/>
          </p:cNvSpPr>
          <p:nvPr>
            <p:ph type="dt" sz="half" idx="2"/>
          </p:nvPr>
        </p:nvSpPr>
        <p:spPr bwMode="auto">
          <a:xfrm>
            <a:off x="8221663" y="7197725"/>
            <a:ext cx="865187" cy="179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l" defTabSz="1042988">
              <a:defRPr/>
            </a:lvl1pPr>
          </a:lstStyle>
          <a:p>
            <a:pPr>
              <a:defRPr/>
            </a:pPr>
            <a:fld id="{98086465-DA1A-40DA-9D06-385530682346}" type="datetime1">
              <a:rPr lang="de-CH"/>
              <a:pPr>
                <a:defRPr/>
              </a:pPr>
              <a:t>27.09.2012</a:t>
            </a:fld>
            <a:endParaRPr lang="de-CH"/>
          </a:p>
        </p:txBody>
      </p:sp>
      <p:sp>
        <p:nvSpPr>
          <p:cNvPr id="1029" name="Rectangle 5"/>
          <p:cNvSpPr>
            <a:spLocks noGrp="1" noChangeArrowheads="1"/>
          </p:cNvSpPr>
          <p:nvPr>
            <p:ph type="ftr" sz="quarter" idx="3"/>
          </p:nvPr>
        </p:nvSpPr>
        <p:spPr bwMode="auto">
          <a:xfrm>
            <a:off x="736600" y="7197725"/>
            <a:ext cx="7485063" cy="179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l" defTabSz="1042988">
              <a:defRPr/>
            </a:lvl1pPr>
          </a:lstStyle>
          <a:p>
            <a:pPr>
              <a:defRPr/>
            </a:pPr>
            <a:r>
              <a:rPr lang="de-CH"/>
              <a:t>Institut Soziale Arbeit und Gesundheit ISAGE</a:t>
            </a:r>
          </a:p>
        </p:txBody>
      </p:sp>
      <p:sp>
        <p:nvSpPr>
          <p:cNvPr id="1030" name="Rectangle 6"/>
          <p:cNvSpPr>
            <a:spLocks noGrp="1" noChangeArrowheads="1"/>
          </p:cNvSpPr>
          <p:nvPr>
            <p:ph type="sldNum" sz="quarter" idx="4"/>
          </p:nvPr>
        </p:nvSpPr>
        <p:spPr bwMode="auto">
          <a:xfrm>
            <a:off x="9086850" y="7197725"/>
            <a:ext cx="863600" cy="179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defTabSz="1042988">
              <a:defRPr/>
            </a:lvl1pPr>
          </a:lstStyle>
          <a:p>
            <a:pPr>
              <a:defRPr/>
            </a:pPr>
            <a:fld id="{D196FA84-64E9-4E54-8B0D-2372A4C12714}" type="slidenum">
              <a:rPr lang="de-CH"/>
              <a:pPr>
                <a:defRPr/>
              </a:pPr>
              <a:t>‹Nr.›</a:t>
            </a:fld>
            <a:endParaRPr lang="de-CH"/>
          </a:p>
        </p:txBody>
      </p:sp>
      <p:sp>
        <p:nvSpPr>
          <p:cNvPr id="1031" name="Line 8"/>
          <p:cNvSpPr>
            <a:spLocks noChangeShapeType="1"/>
          </p:cNvSpPr>
          <p:nvPr/>
        </p:nvSpPr>
        <p:spPr bwMode="auto">
          <a:xfrm>
            <a:off x="738188" y="7161213"/>
            <a:ext cx="92138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pic>
        <p:nvPicPr>
          <p:cNvPr id="1032" name="Picture 10" descr="FHNW_HSA"/>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23850" y="250825"/>
            <a:ext cx="347345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Rectangle 11"/>
          <p:cNvSpPr>
            <a:spLocks noChangeArrowheads="1"/>
          </p:cNvSpPr>
          <p:nvPr userDrawn="1"/>
        </p:nvSpPr>
        <p:spPr bwMode="auto">
          <a:xfrm>
            <a:off x="0" y="3276600"/>
            <a:ext cx="738188" cy="30797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p:txStyles>
    <p:titleStyle>
      <a:lvl1pPr algn="l" defTabSz="1042988" rtl="0" eaLnBrk="0" fontAlgn="base" hangingPunct="0">
        <a:spcBef>
          <a:spcPct val="0"/>
        </a:spcBef>
        <a:spcAft>
          <a:spcPct val="0"/>
        </a:spcAft>
        <a:defRPr sz="4000" b="1">
          <a:solidFill>
            <a:schemeClr val="tx2"/>
          </a:solidFill>
          <a:latin typeface="+mj-lt"/>
          <a:ea typeface="+mj-ea"/>
          <a:cs typeface="+mj-cs"/>
        </a:defRPr>
      </a:lvl1pPr>
      <a:lvl2pPr algn="l" defTabSz="1042988" rtl="0" eaLnBrk="0" fontAlgn="base" hangingPunct="0">
        <a:spcBef>
          <a:spcPct val="0"/>
        </a:spcBef>
        <a:spcAft>
          <a:spcPct val="0"/>
        </a:spcAft>
        <a:defRPr sz="4000" b="1">
          <a:solidFill>
            <a:schemeClr val="tx2"/>
          </a:solidFill>
          <a:latin typeface="Arial" charset="0"/>
        </a:defRPr>
      </a:lvl2pPr>
      <a:lvl3pPr algn="l" defTabSz="1042988" rtl="0" eaLnBrk="0" fontAlgn="base" hangingPunct="0">
        <a:spcBef>
          <a:spcPct val="0"/>
        </a:spcBef>
        <a:spcAft>
          <a:spcPct val="0"/>
        </a:spcAft>
        <a:defRPr sz="4000" b="1">
          <a:solidFill>
            <a:schemeClr val="tx2"/>
          </a:solidFill>
          <a:latin typeface="Arial" charset="0"/>
        </a:defRPr>
      </a:lvl3pPr>
      <a:lvl4pPr algn="l" defTabSz="1042988" rtl="0" eaLnBrk="0" fontAlgn="base" hangingPunct="0">
        <a:spcBef>
          <a:spcPct val="0"/>
        </a:spcBef>
        <a:spcAft>
          <a:spcPct val="0"/>
        </a:spcAft>
        <a:defRPr sz="4000" b="1">
          <a:solidFill>
            <a:schemeClr val="tx2"/>
          </a:solidFill>
          <a:latin typeface="Arial" charset="0"/>
        </a:defRPr>
      </a:lvl4pPr>
      <a:lvl5pPr algn="l" defTabSz="1042988" rtl="0" eaLnBrk="0" fontAlgn="base" hangingPunct="0">
        <a:spcBef>
          <a:spcPct val="0"/>
        </a:spcBef>
        <a:spcAft>
          <a:spcPct val="0"/>
        </a:spcAft>
        <a:defRPr sz="4000" b="1">
          <a:solidFill>
            <a:schemeClr val="tx2"/>
          </a:solidFill>
          <a:latin typeface="Arial" charset="0"/>
        </a:defRPr>
      </a:lvl5pPr>
      <a:lvl6pPr marL="457200" algn="l" defTabSz="1042988" rtl="0" fontAlgn="base">
        <a:spcBef>
          <a:spcPct val="0"/>
        </a:spcBef>
        <a:spcAft>
          <a:spcPct val="0"/>
        </a:spcAft>
        <a:defRPr sz="4000" b="1">
          <a:solidFill>
            <a:schemeClr val="tx2"/>
          </a:solidFill>
          <a:latin typeface="Arial" charset="0"/>
        </a:defRPr>
      </a:lvl6pPr>
      <a:lvl7pPr marL="914400" algn="l" defTabSz="1042988" rtl="0" fontAlgn="base">
        <a:spcBef>
          <a:spcPct val="0"/>
        </a:spcBef>
        <a:spcAft>
          <a:spcPct val="0"/>
        </a:spcAft>
        <a:defRPr sz="4000" b="1">
          <a:solidFill>
            <a:schemeClr val="tx2"/>
          </a:solidFill>
          <a:latin typeface="Arial" charset="0"/>
        </a:defRPr>
      </a:lvl7pPr>
      <a:lvl8pPr marL="1371600" algn="l" defTabSz="1042988" rtl="0" fontAlgn="base">
        <a:spcBef>
          <a:spcPct val="0"/>
        </a:spcBef>
        <a:spcAft>
          <a:spcPct val="0"/>
        </a:spcAft>
        <a:defRPr sz="4000" b="1">
          <a:solidFill>
            <a:schemeClr val="tx2"/>
          </a:solidFill>
          <a:latin typeface="Arial" charset="0"/>
        </a:defRPr>
      </a:lvl8pPr>
      <a:lvl9pPr marL="1828800" algn="l" defTabSz="1042988" rtl="0" fontAlgn="base">
        <a:spcBef>
          <a:spcPct val="0"/>
        </a:spcBef>
        <a:spcAft>
          <a:spcPct val="0"/>
        </a:spcAft>
        <a:defRPr sz="4000" b="1">
          <a:solidFill>
            <a:schemeClr val="tx2"/>
          </a:solidFill>
          <a:latin typeface="Arial" charset="0"/>
        </a:defRPr>
      </a:lvl9pPr>
    </p:titleStyle>
    <p:bodyStyle>
      <a:lvl1pPr marL="361950" indent="-361950" algn="l" defTabSz="1042988" rtl="0" eaLnBrk="0" fontAlgn="base" hangingPunct="0">
        <a:lnSpc>
          <a:spcPct val="120000"/>
        </a:lnSpc>
        <a:spcBef>
          <a:spcPct val="0"/>
        </a:spcBef>
        <a:spcAft>
          <a:spcPct val="0"/>
        </a:spcAft>
        <a:buChar char="•"/>
        <a:defRPr sz="3200" b="1">
          <a:solidFill>
            <a:schemeClr val="tx1"/>
          </a:solidFill>
          <a:latin typeface="+mn-lt"/>
          <a:ea typeface="+mn-ea"/>
          <a:cs typeface="+mn-cs"/>
        </a:defRPr>
      </a:lvl1pPr>
      <a:lvl2pPr marL="904875" indent="-363538" algn="l" defTabSz="1042988" rtl="0" eaLnBrk="0" fontAlgn="base" hangingPunct="0">
        <a:lnSpc>
          <a:spcPct val="120000"/>
        </a:lnSpc>
        <a:spcBef>
          <a:spcPct val="0"/>
        </a:spcBef>
        <a:spcAft>
          <a:spcPct val="0"/>
        </a:spcAft>
        <a:buFont typeface="Arial" charset="0"/>
        <a:buChar char="–"/>
        <a:defRPr sz="2800" b="1">
          <a:solidFill>
            <a:schemeClr val="tx1"/>
          </a:solidFill>
          <a:latin typeface="+mn-lt"/>
        </a:defRPr>
      </a:lvl2pPr>
      <a:lvl3pPr marL="1438275" indent="-354013" algn="l" defTabSz="1042988" rtl="0" eaLnBrk="0" fontAlgn="base" hangingPunct="0">
        <a:lnSpc>
          <a:spcPct val="120000"/>
        </a:lnSpc>
        <a:spcBef>
          <a:spcPct val="0"/>
        </a:spcBef>
        <a:spcAft>
          <a:spcPct val="0"/>
        </a:spcAft>
        <a:buFont typeface="Arial" charset="0"/>
        <a:buChar char="–"/>
        <a:defRPr sz="2400" b="1">
          <a:solidFill>
            <a:schemeClr val="tx1"/>
          </a:solidFill>
          <a:latin typeface="+mn-lt"/>
        </a:defRPr>
      </a:lvl3pPr>
      <a:lvl4pPr marL="1981200" indent="-363538" algn="l" defTabSz="1042988" rtl="0" eaLnBrk="0" fontAlgn="base" hangingPunct="0">
        <a:lnSpc>
          <a:spcPct val="120000"/>
        </a:lnSpc>
        <a:spcBef>
          <a:spcPct val="0"/>
        </a:spcBef>
        <a:spcAft>
          <a:spcPct val="0"/>
        </a:spcAft>
        <a:buFont typeface="Arial" charset="0"/>
        <a:buChar char="–"/>
        <a:defRPr sz="2400" b="1">
          <a:solidFill>
            <a:schemeClr val="tx1"/>
          </a:solidFill>
          <a:latin typeface="+mn-lt"/>
        </a:defRPr>
      </a:lvl4pPr>
      <a:lvl5pPr marL="2339975" indent="-179388" algn="l" defTabSz="1042988" rtl="0" eaLnBrk="0" fontAlgn="base" hangingPunct="0">
        <a:lnSpc>
          <a:spcPct val="115000"/>
        </a:lnSpc>
        <a:spcBef>
          <a:spcPct val="20000"/>
        </a:spcBef>
        <a:spcAft>
          <a:spcPct val="0"/>
        </a:spcAft>
        <a:buFont typeface="Arial" charset="0"/>
        <a:buChar char="–"/>
        <a:defRPr sz="2800" b="1">
          <a:solidFill>
            <a:schemeClr val="tx1"/>
          </a:solidFill>
          <a:latin typeface="+mn-lt"/>
        </a:defRPr>
      </a:lvl5pPr>
      <a:lvl6pPr marL="2797175" indent="-179388" algn="l" defTabSz="1042988" rtl="0" fontAlgn="base">
        <a:lnSpc>
          <a:spcPct val="115000"/>
        </a:lnSpc>
        <a:spcBef>
          <a:spcPct val="20000"/>
        </a:spcBef>
        <a:spcAft>
          <a:spcPct val="0"/>
        </a:spcAft>
        <a:buFont typeface="Arial" charset="0"/>
        <a:buChar char="–"/>
        <a:defRPr sz="2800" b="1">
          <a:solidFill>
            <a:schemeClr val="tx1"/>
          </a:solidFill>
          <a:latin typeface="+mn-lt"/>
        </a:defRPr>
      </a:lvl6pPr>
      <a:lvl7pPr marL="3254375" indent="-179388" algn="l" defTabSz="1042988" rtl="0" fontAlgn="base">
        <a:lnSpc>
          <a:spcPct val="115000"/>
        </a:lnSpc>
        <a:spcBef>
          <a:spcPct val="20000"/>
        </a:spcBef>
        <a:spcAft>
          <a:spcPct val="0"/>
        </a:spcAft>
        <a:buFont typeface="Arial" charset="0"/>
        <a:buChar char="–"/>
        <a:defRPr sz="2800" b="1">
          <a:solidFill>
            <a:schemeClr val="tx1"/>
          </a:solidFill>
          <a:latin typeface="+mn-lt"/>
        </a:defRPr>
      </a:lvl7pPr>
      <a:lvl8pPr marL="3711575" indent="-179388" algn="l" defTabSz="1042988" rtl="0" fontAlgn="base">
        <a:lnSpc>
          <a:spcPct val="115000"/>
        </a:lnSpc>
        <a:spcBef>
          <a:spcPct val="20000"/>
        </a:spcBef>
        <a:spcAft>
          <a:spcPct val="0"/>
        </a:spcAft>
        <a:buFont typeface="Arial" charset="0"/>
        <a:buChar char="–"/>
        <a:defRPr sz="2800" b="1">
          <a:solidFill>
            <a:schemeClr val="tx1"/>
          </a:solidFill>
          <a:latin typeface="+mn-lt"/>
        </a:defRPr>
      </a:lvl8pPr>
      <a:lvl9pPr marL="4168775" indent="-179388" algn="l" defTabSz="1042988" rtl="0" fontAlgn="base">
        <a:lnSpc>
          <a:spcPct val="115000"/>
        </a:lnSpc>
        <a:spcBef>
          <a:spcPct val="20000"/>
        </a:spcBef>
        <a:spcAft>
          <a:spcPct val="0"/>
        </a:spcAft>
        <a:buFont typeface="Arial" charset="0"/>
        <a:buChar char="–"/>
        <a:defRPr sz="2800" b="1">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http://www.euro.who.int/document/e81384g.pdf"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Datumsplatzhalter 3"/>
          <p:cNvSpPr>
            <a:spLocks noGrp="1"/>
          </p:cNvSpPr>
          <p:nvPr>
            <p:ph type="dt" sz="quarter" idx="10"/>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4FC5771C-D8AA-429F-A76C-D16A998BF3E1}" type="datetime1">
              <a:rPr lang="de-CH" smtClean="0"/>
              <a:pPr eaLnBrk="1" hangingPunct="1"/>
              <a:t>27.09.2012</a:t>
            </a:fld>
            <a:endParaRPr lang="de-CH" smtClean="0"/>
          </a:p>
        </p:txBody>
      </p:sp>
      <p:sp>
        <p:nvSpPr>
          <p:cNvPr id="2051"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r>
              <a:rPr lang="de-CH" smtClean="0"/>
              <a:t>Institut Soziale Arbeit und Gesundheit ISAGE</a:t>
            </a:r>
          </a:p>
        </p:txBody>
      </p:sp>
      <p:sp>
        <p:nvSpPr>
          <p:cNvPr id="2052"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D70A3B2A-718A-406C-99DC-2FB2238608F0}" type="slidenum">
              <a:rPr lang="de-CH" smtClean="0"/>
              <a:pPr eaLnBrk="1" hangingPunct="1"/>
              <a:t>1</a:t>
            </a:fld>
            <a:endParaRPr lang="de-CH" smtClean="0"/>
          </a:p>
        </p:txBody>
      </p:sp>
      <p:sp>
        <p:nvSpPr>
          <p:cNvPr id="2053" name="Rectangle 13"/>
          <p:cNvSpPr>
            <a:spLocks noChangeArrowheads="1"/>
          </p:cNvSpPr>
          <p:nvPr/>
        </p:nvSpPr>
        <p:spPr bwMode="auto">
          <a:xfrm>
            <a:off x="0" y="2233613"/>
            <a:ext cx="9969500" cy="413861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42988"/>
            <a:endParaRPr lang="de-DE" sz="2100" b="0"/>
          </a:p>
        </p:txBody>
      </p:sp>
      <p:sp>
        <p:nvSpPr>
          <p:cNvPr id="2054" name="Rectangle 14"/>
          <p:cNvSpPr>
            <a:spLocks noChangeArrowheads="1"/>
          </p:cNvSpPr>
          <p:nvPr/>
        </p:nvSpPr>
        <p:spPr bwMode="auto">
          <a:xfrm>
            <a:off x="0" y="2767013"/>
            <a:ext cx="738188" cy="30797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055" name="Rectangle 2"/>
          <p:cNvSpPr>
            <a:spLocks noGrp="1" noChangeArrowheads="1"/>
          </p:cNvSpPr>
          <p:nvPr>
            <p:ph type="title"/>
          </p:nvPr>
        </p:nvSpPr>
        <p:spPr>
          <a:xfrm>
            <a:off x="666750" y="2268463"/>
            <a:ext cx="9213850" cy="361950"/>
          </a:xfrm>
          <a:noFill/>
        </p:spPr>
        <p:txBody>
          <a:bodyPr/>
          <a:lstStyle/>
          <a:p>
            <a:pPr algn="ctr" eaLnBrk="1" hangingPunct="1"/>
            <a:r>
              <a:rPr lang="de-CH" sz="4800" dirty="0" smtClean="0"/>
              <a:t>Ungleichheit macht krank: </a:t>
            </a:r>
            <a:br>
              <a:rPr lang="de-CH" sz="4800" dirty="0" smtClean="0"/>
            </a:br>
            <a:r>
              <a:rPr lang="de-CH" sz="600" dirty="0" smtClean="0"/>
              <a:t/>
            </a:r>
            <a:br>
              <a:rPr lang="de-CH" sz="600" dirty="0" smtClean="0"/>
            </a:br>
            <a:r>
              <a:rPr lang="de-CH" dirty="0" smtClean="0"/>
              <a:t>Soziale und </a:t>
            </a:r>
            <a:r>
              <a:rPr lang="de-CH" dirty="0" smtClean="0"/>
              <a:t>personale </a:t>
            </a:r>
            <a:r>
              <a:rPr lang="de-CH" dirty="0" smtClean="0"/>
              <a:t>Faktoren der</a:t>
            </a:r>
            <a:br>
              <a:rPr lang="de-CH" dirty="0" smtClean="0"/>
            </a:br>
            <a:r>
              <a:rPr lang="de-CH" dirty="0" smtClean="0"/>
              <a:t>psychischen Gesundheit</a:t>
            </a:r>
            <a:r>
              <a:rPr lang="de-CH" sz="5400" dirty="0" smtClean="0"/>
              <a:t/>
            </a:r>
            <a:br>
              <a:rPr lang="de-CH" sz="5400" dirty="0" smtClean="0"/>
            </a:br>
            <a:r>
              <a:rPr lang="de-CH" sz="1000" dirty="0" smtClean="0"/>
              <a:t/>
            </a:r>
            <a:br>
              <a:rPr lang="de-CH" sz="1000" dirty="0" smtClean="0"/>
            </a:br>
            <a:r>
              <a:rPr lang="de-CH" sz="2400" dirty="0" smtClean="0"/>
              <a:t>Holger Schmid</a:t>
            </a:r>
            <a:br>
              <a:rPr lang="de-CH" sz="2400" dirty="0" smtClean="0"/>
            </a:br>
            <a:r>
              <a:rPr lang="de-CH" sz="2400" dirty="0" smtClean="0"/>
              <a:t/>
            </a:r>
            <a:br>
              <a:rPr lang="de-CH" sz="2400" dirty="0" smtClean="0"/>
            </a:br>
            <a:r>
              <a:rPr lang="de-CH" sz="2400" dirty="0" smtClean="0"/>
              <a:t>Institut Soziale Arbeit und Gesundheit</a:t>
            </a:r>
            <a:br>
              <a:rPr lang="de-CH" sz="2400" dirty="0" smtClean="0"/>
            </a:br>
            <a:r>
              <a:rPr lang="de-CH" sz="2400" dirty="0" smtClean="0"/>
              <a:t>Hochschule für Soziale Arbeit</a:t>
            </a:r>
            <a:br>
              <a:rPr lang="de-CH" sz="2400" dirty="0" smtClean="0"/>
            </a:br>
            <a:r>
              <a:rPr lang="de-CH" sz="2400" dirty="0" smtClean="0"/>
              <a:t>Fachhochschule Nordwestschweiz</a:t>
            </a:r>
            <a:br>
              <a:rPr lang="de-CH" sz="2400" dirty="0" smtClean="0"/>
            </a:br>
            <a:endParaRPr lang="de-CH" sz="2800" dirty="0" smtClean="0"/>
          </a:p>
        </p:txBody>
      </p:sp>
      <p:sp>
        <p:nvSpPr>
          <p:cNvPr id="2056" name="Text Box 16"/>
          <p:cNvSpPr txBox="1">
            <a:spLocks noChangeArrowheads="1"/>
          </p:cNvSpPr>
          <p:nvPr/>
        </p:nvSpPr>
        <p:spPr bwMode="auto">
          <a:xfrm>
            <a:off x="3330575" y="6491288"/>
            <a:ext cx="4057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eaLnBrk="0" hangingPunct="0">
              <a:defRPr sz="1200" b="1">
                <a:solidFill>
                  <a:schemeClr val="tx1"/>
                </a:solidFill>
                <a:latin typeface="Arial" charset="0"/>
              </a:defRPr>
            </a:lvl1pPr>
            <a:lvl2pPr marL="742950" indent="-285750" defTabSz="762000" eaLnBrk="0" hangingPunct="0">
              <a:defRPr sz="1200" b="1">
                <a:solidFill>
                  <a:schemeClr val="tx1"/>
                </a:solidFill>
                <a:latin typeface="Arial" charset="0"/>
              </a:defRPr>
            </a:lvl2pPr>
            <a:lvl3pPr marL="1143000" indent="-228600" defTabSz="762000" eaLnBrk="0" hangingPunct="0">
              <a:defRPr sz="1200" b="1">
                <a:solidFill>
                  <a:schemeClr val="tx1"/>
                </a:solidFill>
                <a:latin typeface="Arial" charset="0"/>
              </a:defRPr>
            </a:lvl3pPr>
            <a:lvl4pPr marL="1600200" indent="-228600" defTabSz="762000" eaLnBrk="0" hangingPunct="0">
              <a:defRPr sz="1200" b="1">
                <a:solidFill>
                  <a:schemeClr val="tx1"/>
                </a:solidFill>
                <a:latin typeface="Arial" charset="0"/>
              </a:defRPr>
            </a:lvl4pPr>
            <a:lvl5pPr marL="2057400" indent="-228600" defTabSz="762000" eaLnBrk="0" hangingPunct="0">
              <a:defRPr sz="1200" b="1">
                <a:solidFill>
                  <a:schemeClr val="tx1"/>
                </a:solidFill>
                <a:latin typeface="Arial" charset="0"/>
              </a:defRPr>
            </a:lvl5pPr>
            <a:lvl6pPr marL="2514600" indent="-228600" algn="ctr" defTabSz="762000" eaLnBrk="0" fontAlgn="base" hangingPunct="0">
              <a:spcBef>
                <a:spcPct val="0"/>
              </a:spcBef>
              <a:spcAft>
                <a:spcPct val="0"/>
              </a:spcAft>
              <a:defRPr sz="1200" b="1">
                <a:solidFill>
                  <a:schemeClr val="tx1"/>
                </a:solidFill>
                <a:latin typeface="Arial" charset="0"/>
              </a:defRPr>
            </a:lvl6pPr>
            <a:lvl7pPr marL="2971800" indent="-228600" algn="ctr" defTabSz="762000" eaLnBrk="0" fontAlgn="base" hangingPunct="0">
              <a:spcBef>
                <a:spcPct val="0"/>
              </a:spcBef>
              <a:spcAft>
                <a:spcPct val="0"/>
              </a:spcAft>
              <a:defRPr sz="1200" b="1">
                <a:solidFill>
                  <a:schemeClr val="tx1"/>
                </a:solidFill>
                <a:latin typeface="Arial" charset="0"/>
              </a:defRPr>
            </a:lvl7pPr>
            <a:lvl8pPr marL="3429000" indent="-228600" algn="ctr" defTabSz="762000" eaLnBrk="0" fontAlgn="base" hangingPunct="0">
              <a:spcBef>
                <a:spcPct val="0"/>
              </a:spcBef>
              <a:spcAft>
                <a:spcPct val="0"/>
              </a:spcAft>
              <a:defRPr sz="1200" b="1">
                <a:solidFill>
                  <a:schemeClr val="tx1"/>
                </a:solidFill>
                <a:latin typeface="Arial" charset="0"/>
              </a:defRPr>
            </a:lvl8pPr>
            <a:lvl9pPr marL="3886200" indent="-228600" algn="ctr" defTabSz="762000" eaLnBrk="0" fontAlgn="base" hangingPunct="0">
              <a:spcBef>
                <a:spcPct val="0"/>
              </a:spcBef>
              <a:spcAft>
                <a:spcPct val="0"/>
              </a:spcAft>
              <a:defRPr sz="1200" b="1">
                <a:solidFill>
                  <a:schemeClr val="tx1"/>
                </a:solidFill>
                <a:latin typeface="Arial" charset="0"/>
              </a:defRPr>
            </a:lvl9pPr>
          </a:lstStyle>
          <a:p>
            <a:pPr algn="l"/>
            <a:r>
              <a:rPr lang="fr-FR" sz="2400" u="sng" dirty="0">
                <a:solidFill>
                  <a:srgbClr val="008000"/>
                </a:solidFill>
              </a:rPr>
              <a:t>www.fhnw.ch/sozialearbeit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Fragen</a:t>
            </a:r>
            <a:endParaRPr lang="de-CH" dirty="0"/>
          </a:p>
        </p:txBody>
      </p:sp>
      <p:sp>
        <p:nvSpPr>
          <p:cNvPr id="3" name="Inhaltsplatzhalter 2"/>
          <p:cNvSpPr>
            <a:spLocks noGrp="1"/>
          </p:cNvSpPr>
          <p:nvPr>
            <p:ph idx="1"/>
          </p:nvPr>
        </p:nvSpPr>
        <p:spPr/>
        <p:txBody>
          <a:bodyPr/>
          <a:lstStyle/>
          <a:p>
            <a:r>
              <a:rPr lang="de-CH" sz="2800" dirty="0" smtClean="0"/>
              <a:t>Macht Ungleichheit krank?</a:t>
            </a:r>
          </a:p>
          <a:p>
            <a:r>
              <a:rPr lang="de-CH" sz="2800" dirty="0" smtClean="0"/>
              <a:t>Was bedeutet Ungleichheit für eine Gesellschaft?</a:t>
            </a:r>
          </a:p>
          <a:p>
            <a:r>
              <a:rPr lang="de-CH" sz="2800" dirty="0" smtClean="0"/>
              <a:t>Was bedeutet Ungleichheit für Individuen?</a:t>
            </a:r>
          </a:p>
          <a:p>
            <a:r>
              <a:rPr lang="de-CH" sz="2800" dirty="0" smtClean="0"/>
              <a:t>Wie können wir Soziale Ungleichheit, Gesundheit, psychische Gesundheit fassen?</a:t>
            </a:r>
          </a:p>
          <a:p>
            <a:r>
              <a:rPr lang="de-CH" sz="2800" dirty="0" smtClean="0"/>
              <a:t>Wie wirkt Soziale Ungleichheit auf die Gesundheit?</a:t>
            </a:r>
          </a:p>
          <a:p>
            <a:r>
              <a:rPr lang="de-CH" sz="2800" dirty="0" smtClean="0"/>
              <a:t>Was können wir tun?</a:t>
            </a:r>
            <a:endParaRPr lang="de-CH" sz="2800"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2</a:t>
            </a:fld>
            <a:endParaRPr lang="de-CH"/>
          </a:p>
        </p:txBody>
      </p:sp>
    </p:spTree>
    <p:extLst>
      <p:ext uri="{BB962C8B-B14F-4D97-AF65-F5344CB8AC3E}">
        <p14:creationId xmlns:p14="http://schemas.microsoft.com/office/powerpoint/2010/main" val="701137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Macht Ungleichheit krank?</a:t>
            </a:r>
            <a:endParaRPr lang="de-CH" dirty="0"/>
          </a:p>
        </p:txBody>
      </p:sp>
      <p:sp>
        <p:nvSpPr>
          <p:cNvPr id="3" name="Inhaltsplatzhalter 2"/>
          <p:cNvSpPr>
            <a:spLocks noGrp="1"/>
          </p:cNvSpPr>
          <p:nvPr>
            <p:ph idx="1"/>
          </p:nvPr>
        </p:nvSpPr>
        <p:spPr/>
        <p:txBody>
          <a:bodyPr/>
          <a:lstStyle/>
          <a:p>
            <a:r>
              <a:rPr lang="de-CH" sz="2800" dirty="0" smtClean="0"/>
              <a:t>NEIN mehr noch: </a:t>
            </a:r>
            <a:r>
              <a:rPr lang="de-CH" sz="2800" dirty="0"/>
              <a:t>Ungleichheit tötet!</a:t>
            </a:r>
          </a:p>
          <a:p>
            <a:r>
              <a:rPr lang="de-CH" sz="2800" dirty="0" smtClean="0"/>
              <a:t>Rate der Kindersterblichkeit:</a:t>
            </a:r>
          </a:p>
          <a:p>
            <a:pPr lvl="1"/>
            <a:r>
              <a:rPr lang="de-CH" sz="2400" dirty="0" smtClean="0"/>
              <a:t>Liberia: 	150/1000</a:t>
            </a:r>
          </a:p>
          <a:p>
            <a:pPr lvl="1"/>
            <a:r>
              <a:rPr lang="de-CH" sz="2400" dirty="0" smtClean="0"/>
              <a:t>Schweden: 	    3/1000</a:t>
            </a:r>
          </a:p>
          <a:p>
            <a:pPr lvl="1"/>
            <a:r>
              <a:rPr lang="de-CH" sz="2400" dirty="0" smtClean="0"/>
              <a:t>damit 50 mal höher</a:t>
            </a:r>
          </a:p>
          <a:p>
            <a:pPr lvl="1"/>
            <a:endParaRPr lang="de-CH" sz="2400" dirty="0" smtClean="0"/>
          </a:p>
          <a:p>
            <a:r>
              <a:rPr lang="de-CH" sz="2800" dirty="0" smtClean="0"/>
              <a:t>Ungleichheit </a:t>
            </a:r>
          </a:p>
          <a:p>
            <a:pPr lvl="1"/>
            <a:r>
              <a:rPr lang="de-CH" sz="2400" dirty="0" smtClean="0"/>
              <a:t>tötet Individuen</a:t>
            </a:r>
          </a:p>
          <a:p>
            <a:pPr lvl="1"/>
            <a:r>
              <a:rPr lang="de-CH" sz="2400" dirty="0" smtClean="0"/>
              <a:t>steht im Zusammenhang mit schwerwiegenden gesellschaftlichen Problemen</a:t>
            </a:r>
          </a:p>
          <a:p>
            <a:pPr lvl="1"/>
            <a:r>
              <a:rPr lang="de-CH" sz="2400" dirty="0" smtClean="0"/>
              <a:t>… und in der Schweiz?</a:t>
            </a:r>
            <a:endParaRPr lang="de-CH" sz="2400"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3</a:t>
            </a:fld>
            <a:endParaRPr lang="de-CH"/>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0916" y="1764407"/>
            <a:ext cx="3048000" cy="333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1483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pPr>
              <a:defRPr/>
            </a:pPr>
            <a:fld id="{CEA7BBFE-9FD0-45AD-A66F-B9E19FCADA33}" type="datetime1">
              <a:rPr lang="de-CH" smtClean="0"/>
              <a:pPr>
                <a:defRPr/>
              </a:pPr>
              <a:t>27.09.2012</a:t>
            </a:fld>
            <a:endParaRPr lang="de-CH"/>
          </a:p>
        </p:txBody>
      </p:sp>
      <p:sp>
        <p:nvSpPr>
          <p:cNvPr id="3" name="Fußzeilenplatzhalter 2"/>
          <p:cNvSpPr>
            <a:spLocks noGrp="1"/>
          </p:cNvSpPr>
          <p:nvPr>
            <p:ph type="ftr" sz="quarter" idx="11"/>
          </p:nvPr>
        </p:nvSpPr>
        <p:spPr/>
        <p:txBody>
          <a:bodyPr/>
          <a:lstStyle/>
          <a:p>
            <a:pPr>
              <a:defRPr/>
            </a:pPr>
            <a:r>
              <a:rPr lang="de-CH" smtClean="0"/>
              <a:t>Institut Soziale Arbeit und Gesundheit ISAGE</a:t>
            </a:r>
            <a:endParaRPr lang="de-CH"/>
          </a:p>
        </p:txBody>
      </p:sp>
      <p:sp>
        <p:nvSpPr>
          <p:cNvPr id="4" name="Foliennummernplatzhalter 3"/>
          <p:cNvSpPr>
            <a:spLocks noGrp="1"/>
          </p:cNvSpPr>
          <p:nvPr>
            <p:ph type="sldNum" sz="quarter" idx="12"/>
          </p:nvPr>
        </p:nvSpPr>
        <p:spPr/>
        <p:txBody>
          <a:bodyPr/>
          <a:lstStyle/>
          <a:p>
            <a:pPr>
              <a:defRPr/>
            </a:pPr>
            <a:fld id="{9ECB7FA9-D03B-47AF-85A0-5062B7DF74FA}" type="slidenum">
              <a:rPr lang="de-CH" smtClean="0"/>
              <a:pPr>
                <a:defRPr/>
              </a:pPr>
              <a:t>4</a:t>
            </a:fld>
            <a:endParaRPr lang="de-CH"/>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2203" y="957932"/>
            <a:ext cx="4509523" cy="339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9188" y="972319"/>
            <a:ext cx="4320000" cy="337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feld 5"/>
          <p:cNvSpPr txBox="1"/>
          <p:nvPr/>
        </p:nvSpPr>
        <p:spPr>
          <a:xfrm>
            <a:off x="1242244" y="4428703"/>
            <a:ext cx="8640960" cy="2831544"/>
          </a:xfrm>
          <a:prstGeom prst="rect">
            <a:avLst/>
          </a:prstGeom>
          <a:noFill/>
        </p:spPr>
        <p:txBody>
          <a:bodyPr wrap="square" rtlCol="0">
            <a:spAutoFit/>
          </a:bodyPr>
          <a:lstStyle/>
          <a:p>
            <a:pPr algn="l"/>
            <a:r>
              <a:rPr lang="de-CH" sz="1800" dirty="0" smtClean="0"/>
              <a:t>Die weitere Lebenserwartung bei Männern (links) und Frauen (rechts) in Abhängigkeit von Alter und Bildung.</a:t>
            </a:r>
          </a:p>
          <a:p>
            <a:pPr algn="l"/>
            <a:endParaRPr lang="de-CH" sz="1800" dirty="0"/>
          </a:p>
          <a:p>
            <a:pPr algn="l"/>
            <a:r>
              <a:rPr lang="de-CH" sz="1800" dirty="0" smtClean="0"/>
              <a:t>Basis: Lebenserwartung </a:t>
            </a:r>
            <a:r>
              <a:rPr lang="de-CH" sz="1800" dirty="0"/>
              <a:t>bei </a:t>
            </a:r>
            <a:r>
              <a:rPr lang="de-CH" sz="1800" dirty="0" smtClean="0"/>
              <a:t>obligatorischer </a:t>
            </a:r>
            <a:r>
              <a:rPr lang="de-CH" sz="1800" dirty="0"/>
              <a:t>Schulbildung (Primarschule)</a:t>
            </a:r>
            <a:endParaRPr lang="de-CH" sz="1800" dirty="0" smtClean="0"/>
          </a:p>
          <a:p>
            <a:pPr algn="l"/>
            <a:r>
              <a:rPr lang="de-CH" sz="1800" dirty="0" smtClean="0"/>
              <a:t>Balken </a:t>
            </a:r>
            <a:r>
              <a:rPr lang="de-CH" sz="1800" dirty="0" err="1" smtClean="0"/>
              <a:t>Vocational</a:t>
            </a:r>
            <a:r>
              <a:rPr lang="de-CH" sz="1800" dirty="0" smtClean="0"/>
              <a:t> Training: </a:t>
            </a:r>
            <a:r>
              <a:rPr lang="de-CH" sz="1800" dirty="0"/>
              <a:t>Berufsbildung (Lehre)</a:t>
            </a:r>
          </a:p>
          <a:p>
            <a:pPr algn="l"/>
            <a:r>
              <a:rPr lang="de-CH" sz="1800" dirty="0" smtClean="0"/>
              <a:t>Balken </a:t>
            </a:r>
            <a:r>
              <a:rPr lang="de-CH" sz="1800" dirty="0" err="1" smtClean="0"/>
              <a:t>Upper</a:t>
            </a:r>
            <a:r>
              <a:rPr lang="de-CH" sz="1800" dirty="0" smtClean="0"/>
              <a:t> </a:t>
            </a:r>
            <a:r>
              <a:rPr lang="de-CH" sz="1800" dirty="0" err="1" smtClean="0"/>
              <a:t>secondary</a:t>
            </a:r>
            <a:r>
              <a:rPr lang="de-CH" sz="1800" dirty="0" smtClean="0"/>
              <a:t> </a:t>
            </a:r>
            <a:r>
              <a:rPr lang="de-CH" sz="1800" dirty="0" err="1" smtClean="0"/>
              <a:t>education</a:t>
            </a:r>
            <a:r>
              <a:rPr lang="de-CH" sz="1800" dirty="0" smtClean="0"/>
              <a:t>: höhere Fachschule &amp;Fachhochschule </a:t>
            </a:r>
          </a:p>
          <a:p>
            <a:pPr algn="l"/>
            <a:r>
              <a:rPr lang="de-CH" sz="1800" dirty="0" smtClean="0"/>
              <a:t>Balken University </a:t>
            </a:r>
            <a:r>
              <a:rPr lang="de-CH" sz="1800" dirty="0" err="1" smtClean="0"/>
              <a:t>education</a:t>
            </a:r>
            <a:r>
              <a:rPr lang="de-CH" sz="1800" dirty="0" smtClean="0"/>
              <a:t>: Universität</a:t>
            </a:r>
          </a:p>
          <a:p>
            <a:pPr algn="l"/>
            <a:endParaRPr lang="de-CH" dirty="0"/>
          </a:p>
          <a:p>
            <a:pPr algn="l"/>
            <a:r>
              <a:rPr lang="de-CH" dirty="0" err="1" smtClean="0"/>
              <a:t>Spörri</a:t>
            </a:r>
            <a:r>
              <a:rPr lang="de-CH" dirty="0" smtClean="0"/>
              <a:t> </a:t>
            </a:r>
            <a:r>
              <a:rPr lang="de-CH" dirty="0"/>
              <a:t>A., </a:t>
            </a:r>
            <a:r>
              <a:rPr lang="de-CH" dirty="0" err="1" smtClean="0"/>
              <a:t>Zwahlen</a:t>
            </a:r>
            <a:r>
              <a:rPr lang="de-CH" dirty="0" smtClean="0"/>
              <a:t> </a:t>
            </a:r>
            <a:r>
              <a:rPr lang="de-CH" dirty="0"/>
              <a:t>M., </a:t>
            </a:r>
            <a:r>
              <a:rPr lang="de-CH" dirty="0" smtClean="0"/>
              <a:t>Egger </a:t>
            </a:r>
            <a:r>
              <a:rPr lang="de-CH" dirty="0"/>
              <a:t>M., </a:t>
            </a:r>
            <a:r>
              <a:rPr lang="de-CH" dirty="0" err="1" smtClean="0"/>
              <a:t>Gutzwiller</a:t>
            </a:r>
            <a:r>
              <a:rPr lang="de-CH" dirty="0" smtClean="0"/>
              <a:t> </a:t>
            </a:r>
            <a:r>
              <a:rPr lang="de-CH" dirty="0"/>
              <a:t>F., </a:t>
            </a:r>
            <a:r>
              <a:rPr lang="de-CH" dirty="0" smtClean="0"/>
              <a:t>Minder </a:t>
            </a:r>
            <a:r>
              <a:rPr lang="de-CH" dirty="0"/>
              <a:t>C</a:t>
            </a:r>
            <a:r>
              <a:rPr lang="de-CH" dirty="0" smtClean="0"/>
              <a:t>., Bopp </a:t>
            </a:r>
            <a:r>
              <a:rPr lang="de-CH" dirty="0"/>
              <a:t>M. (2006), «Educational </a:t>
            </a:r>
            <a:r>
              <a:rPr lang="de-CH" dirty="0" err="1"/>
              <a:t>inequalities</a:t>
            </a:r>
            <a:r>
              <a:rPr lang="de-CH" dirty="0"/>
              <a:t> in </a:t>
            </a:r>
            <a:r>
              <a:rPr lang="de-CH" dirty="0" err="1"/>
              <a:t>life</a:t>
            </a:r>
            <a:r>
              <a:rPr lang="de-CH" dirty="0"/>
              <a:t> </a:t>
            </a:r>
            <a:r>
              <a:rPr lang="de-CH" dirty="0" err="1"/>
              <a:t>expectancy</a:t>
            </a:r>
            <a:r>
              <a:rPr lang="de-CH" dirty="0"/>
              <a:t> in </a:t>
            </a:r>
            <a:r>
              <a:rPr lang="de-CH" dirty="0" err="1"/>
              <a:t>the</a:t>
            </a:r>
            <a:r>
              <a:rPr lang="de-CH" dirty="0"/>
              <a:t> </a:t>
            </a:r>
            <a:r>
              <a:rPr lang="de-CH" dirty="0" smtClean="0"/>
              <a:t>German </a:t>
            </a:r>
            <a:r>
              <a:rPr lang="de-CH" dirty="0" err="1" smtClean="0"/>
              <a:t>speaking</a:t>
            </a:r>
            <a:r>
              <a:rPr lang="de-CH" dirty="0" smtClean="0"/>
              <a:t> </a:t>
            </a:r>
            <a:r>
              <a:rPr lang="de-CH" dirty="0" err="1"/>
              <a:t>part</a:t>
            </a:r>
            <a:r>
              <a:rPr lang="de-CH" dirty="0"/>
              <a:t> </a:t>
            </a:r>
            <a:r>
              <a:rPr lang="de-CH" dirty="0" err="1"/>
              <a:t>of</a:t>
            </a:r>
            <a:r>
              <a:rPr lang="de-CH" dirty="0"/>
              <a:t> </a:t>
            </a:r>
            <a:r>
              <a:rPr lang="de-CH" dirty="0" err="1"/>
              <a:t>Switzerland</a:t>
            </a:r>
            <a:r>
              <a:rPr lang="de-CH" dirty="0"/>
              <a:t> </a:t>
            </a:r>
            <a:r>
              <a:rPr lang="de-CH" dirty="0" err="1"/>
              <a:t>between</a:t>
            </a:r>
            <a:r>
              <a:rPr lang="de-CH" dirty="0"/>
              <a:t> 1990 </a:t>
            </a:r>
            <a:r>
              <a:rPr lang="de-CH" dirty="0" err="1"/>
              <a:t>and</a:t>
            </a:r>
            <a:r>
              <a:rPr lang="de-CH" dirty="0"/>
              <a:t> 1997: Swiss </a:t>
            </a:r>
            <a:r>
              <a:rPr lang="de-CH" dirty="0" smtClean="0"/>
              <a:t>National </a:t>
            </a:r>
            <a:r>
              <a:rPr lang="de-CH" dirty="0" err="1" smtClean="0"/>
              <a:t>Cohort</a:t>
            </a:r>
            <a:r>
              <a:rPr lang="de-CH" dirty="0"/>
              <a:t>», Swiss </a:t>
            </a:r>
            <a:r>
              <a:rPr lang="de-CH" dirty="0" err="1"/>
              <a:t>medical</a:t>
            </a:r>
            <a:r>
              <a:rPr lang="de-CH" dirty="0"/>
              <a:t> </a:t>
            </a:r>
            <a:r>
              <a:rPr lang="de-CH" dirty="0" err="1"/>
              <a:t>weekly</a:t>
            </a:r>
            <a:r>
              <a:rPr lang="de-CH" dirty="0"/>
              <a:t>, 2006, 136, S. 145–148</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67678" y="324247"/>
            <a:ext cx="1061463"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feld 4"/>
          <p:cNvSpPr txBox="1"/>
          <p:nvPr/>
        </p:nvSpPr>
        <p:spPr>
          <a:xfrm>
            <a:off x="9576471" y="1942539"/>
            <a:ext cx="1043876" cy="253916"/>
          </a:xfrm>
          <a:prstGeom prst="rect">
            <a:avLst/>
          </a:prstGeom>
          <a:noFill/>
        </p:spPr>
        <p:txBody>
          <a:bodyPr wrap="none" rtlCol="0">
            <a:spAutoFit/>
          </a:bodyPr>
          <a:lstStyle/>
          <a:p>
            <a:r>
              <a:rPr lang="de-CH" sz="1050" dirty="0" smtClean="0"/>
              <a:t>Adrian </a:t>
            </a:r>
            <a:r>
              <a:rPr lang="de-CH" sz="1050" dirty="0" err="1" smtClean="0"/>
              <a:t>Spörri</a:t>
            </a:r>
            <a:endParaRPr lang="de-CH" sz="1050" dirty="0"/>
          </a:p>
        </p:txBody>
      </p:sp>
      <p:sp>
        <p:nvSpPr>
          <p:cNvPr id="7" name="Rechteck 6"/>
          <p:cNvSpPr/>
          <p:nvPr/>
        </p:nvSpPr>
        <p:spPr bwMode="auto">
          <a:xfrm>
            <a:off x="1098228" y="5652839"/>
            <a:ext cx="144016" cy="95818"/>
          </a:xfrm>
          <a:prstGeom prst="rect">
            <a:avLst/>
          </a:prstGeom>
          <a:solidFill>
            <a:schemeClr val="bg2">
              <a:lumMod val="60000"/>
              <a:lumOff val="40000"/>
            </a:schemeClr>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ctr" defTabSz="1042988" rtl="0" eaLnBrk="1" fontAlgn="base" latinLnBrk="0" hangingPunct="1">
              <a:lnSpc>
                <a:spcPct val="100000"/>
              </a:lnSpc>
              <a:spcBef>
                <a:spcPct val="0"/>
              </a:spcBef>
              <a:spcAft>
                <a:spcPct val="0"/>
              </a:spcAft>
              <a:buClrTx/>
              <a:buSzTx/>
              <a:buFontTx/>
              <a:buNone/>
              <a:tabLst/>
            </a:pPr>
            <a:endParaRPr kumimoji="0" lang="de-CH" sz="1200" b="1" i="0" u="none" strike="noStrike" cap="none" normalizeH="0" baseline="0" smtClean="0">
              <a:ln>
                <a:noFill/>
              </a:ln>
              <a:solidFill>
                <a:schemeClr val="tx1"/>
              </a:solidFill>
              <a:effectLst/>
              <a:latin typeface="Arial" charset="0"/>
            </a:endParaRPr>
          </a:p>
        </p:txBody>
      </p:sp>
      <p:sp>
        <p:nvSpPr>
          <p:cNvPr id="11" name="Rechteck 10"/>
          <p:cNvSpPr/>
          <p:nvPr/>
        </p:nvSpPr>
        <p:spPr bwMode="auto">
          <a:xfrm>
            <a:off x="1098228" y="5917061"/>
            <a:ext cx="144016" cy="95818"/>
          </a:xfrm>
          <a:prstGeom prst="rect">
            <a:avLst/>
          </a:prstGeom>
          <a:solidFill>
            <a:schemeClr val="tx1"/>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ctr" defTabSz="1042988" rtl="0" eaLnBrk="1" fontAlgn="base" latinLnBrk="0" hangingPunct="1">
              <a:lnSpc>
                <a:spcPct val="100000"/>
              </a:lnSpc>
              <a:spcBef>
                <a:spcPct val="0"/>
              </a:spcBef>
              <a:spcAft>
                <a:spcPct val="0"/>
              </a:spcAft>
              <a:buClrTx/>
              <a:buSzTx/>
              <a:buFontTx/>
              <a:buNone/>
              <a:tabLst/>
            </a:pPr>
            <a:endParaRPr kumimoji="0" lang="de-CH" sz="1200" b="1" i="0" u="none" strike="noStrike" cap="none" normalizeH="0" baseline="0" smtClean="0">
              <a:ln>
                <a:noFill/>
              </a:ln>
              <a:solidFill>
                <a:schemeClr val="tx1"/>
              </a:solidFill>
              <a:effectLst/>
              <a:latin typeface="Arial" charset="0"/>
            </a:endParaRPr>
          </a:p>
        </p:txBody>
      </p:sp>
      <p:sp>
        <p:nvSpPr>
          <p:cNvPr id="12" name="Rechteck 11"/>
          <p:cNvSpPr/>
          <p:nvPr/>
        </p:nvSpPr>
        <p:spPr bwMode="auto">
          <a:xfrm>
            <a:off x="1098228" y="6205093"/>
            <a:ext cx="144016" cy="95818"/>
          </a:xfrm>
          <a:prstGeom prst="rect">
            <a:avLst/>
          </a:prstGeom>
          <a:solidFill>
            <a:schemeClr val="bg2">
              <a:lumMod val="20000"/>
              <a:lumOff val="80000"/>
            </a:schemeClr>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0" marR="0" indent="0" algn="ctr" defTabSz="1042988" rtl="0" eaLnBrk="1" fontAlgn="base" latinLnBrk="0" hangingPunct="1">
              <a:lnSpc>
                <a:spcPct val="100000"/>
              </a:lnSpc>
              <a:spcBef>
                <a:spcPct val="0"/>
              </a:spcBef>
              <a:spcAft>
                <a:spcPct val="0"/>
              </a:spcAft>
              <a:buClrTx/>
              <a:buSzTx/>
              <a:buFontTx/>
              <a:buNone/>
              <a:tabLst/>
            </a:pPr>
            <a:endParaRPr kumimoji="0" lang="de-CH" sz="1200" b="1"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9740889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Pfeil nach rechts 23"/>
          <p:cNvSpPr/>
          <p:nvPr/>
        </p:nvSpPr>
        <p:spPr bwMode="auto">
          <a:xfrm>
            <a:off x="954088" y="2063750"/>
            <a:ext cx="7632700" cy="492125"/>
          </a:xfrm>
          <a:prstGeom prst="rightArrow">
            <a:avLst/>
          </a:prstGeom>
          <a:solidFill>
            <a:schemeClr val="accent5"/>
          </a:solidFill>
          <a:ln>
            <a:noFill/>
          </a:ln>
          <a:effectLst/>
          <a:extLst/>
        </p:spPr>
        <p:txBody>
          <a:bodyPr/>
          <a:lstStyle/>
          <a:p>
            <a:pPr defTabSz="1042988">
              <a:defRPr/>
            </a:pPr>
            <a:endParaRPr lang="de-CH"/>
          </a:p>
        </p:txBody>
      </p:sp>
      <p:sp>
        <p:nvSpPr>
          <p:cNvPr id="10243" name="Titel 1"/>
          <p:cNvSpPr>
            <a:spLocks noGrp="1"/>
          </p:cNvSpPr>
          <p:nvPr>
            <p:ph type="title"/>
          </p:nvPr>
        </p:nvSpPr>
        <p:spPr/>
        <p:txBody>
          <a:bodyPr/>
          <a:lstStyle/>
          <a:p>
            <a:r>
              <a:rPr lang="en-US" dirty="0" smtClean="0"/>
              <a:t>“Social injustice is killing people </a:t>
            </a:r>
            <a:br>
              <a:rPr lang="en-US" dirty="0" smtClean="0"/>
            </a:br>
            <a:r>
              <a:rPr lang="en-US" dirty="0" smtClean="0"/>
              <a:t>on a grand scale”</a:t>
            </a:r>
            <a:r>
              <a:rPr lang="de-CH" dirty="0" smtClean="0"/>
              <a:t> </a:t>
            </a:r>
            <a:r>
              <a:rPr lang="de-CH" sz="2400" dirty="0" smtClean="0"/>
              <a:t>(CSDH, 2008, p. 1)</a:t>
            </a:r>
            <a:endParaRPr lang="de-CH" dirty="0" smtClean="0"/>
          </a:p>
        </p:txBody>
      </p:sp>
      <p:sp>
        <p:nvSpPr>
          <p:cNvPr id="10244" name="Datumsplatzhalter 3"/>
          <p:cNvSpPr>
            <a:spLocks noGrp="1"/>
          </p:cNvSpPr>
          <p:nvPr>
            <p:ph type="dt" sz="quarter" idx="10"/>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9A45510B-3678-426E-90AB-96430237F9F4}" type="datetime1">
              <a:rPr lang="de-CH" smtClean="0"/>
              <a:pPr eaLnBrk="1" hangingPunct="1"/>
              <a:t>27.09.2012</a:t>
            </a:fld>
            <a:endParaRPr lang="de-CH" smtClean="0"/>
          </a:p>
        </p:txBody>
      </p:sp>
      <p:sp>
        <p:nvSpPr>
          <p:cNvPr id="10245"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r>
              <a:rPr lang="de-CH" smtClean="0"/>
              <a:t>Institut Soziale Arbeit und Gesundheit ISAGE</a:t>
            </a:r>
          </a:p>
        </p:txBody>
      </p:sp>
      <p:sp>
        <p:nvSpPr>
          <p:cNvPr id="10246"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BF75392B-C2E0-4893-B38F-3331B5A30BAA}" type="slidenum">
              <a:rPr lang="de-CH" smtClean="0"/>
              <a:pPr eaLnBrk="1" hangingPunct="1"/>
              <a:t>5</a:t>
            </a:fld>
            <a:endParaRPr lang="de-CH" smtClean="0"/>
          </a:p>
        </p:txBody>
      </p:sp>
      <p:sp>
        <p:nvSpPr>
          <p:cNvPr id="10247" name="Textfeld 6"/>
          <p:cNvSpPr txBox="1">
            <a:spLocks noChangeArrowheads="1"/>
          </p:cNvSpPr>
          <p:nvPr/>
        </p:nvSpPr>
        <p:spPr bwMode="auto">
          <a:xfrm>
            <a:off x="890588" y="2497138"/>
            <a:ext cx="36210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Entwicklungschancen in der frühen Kindheit</a:t>
            </a:r>
          </a:p>
        </p:txBody>
      </p:sp>
      <p:sp>
        <p:nvSpPr>
          <p:cNvPr id="10248" name="Textfeld 7"/>
          <p:cNvSpPr txBox="1">
            <a:spLocks noChangeArrowheads="1"/>
          </p:cNvSpPr>
          <p:nvPr/>
        </p:nvSpPr>
        <p:spPr bwMode="auto">
          <a:xfrm>
            <a:off x="882650" y="3217863"/>
            <a:ext cx="2568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Gesunde Lebensbedingungen</a:t>
            </a:r>
          </a:p>
        </p:txBody>
      </p:sp>
      <p:sp>
        <p:nvSpPr>
          <p:cNvPr id="10249" name="Textfeld 9"/>
          <p:cNvSpPr txBox="1">
            <a:spLocks noChangeArrowheads="1"/>
          </p:cNvSpPr>
          <p:nvPr/>
        </p:nvSpPr>
        <p:spPr bwMode="auto">
          <a:xfrm>
            <a:off x="882650" y="4799013"/>
            <a:ext cx="41132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Soziale Sicherung über die gesamte Lebensspanne</a:t>
            </a:r>
          </a:p>
        </p:txBody>
      </p:sp>
      <p:sp>
        <p:nvSpPr>
          <p:cNvPr id="10250" name="Textfeld 10"/>
          <p:cNvSpPr txBox="1">
            <a:spLocks noChangeArrowheads="1"/>
          </p:cNvSpPr>
          <p:nvPr/>
        </p:nvSpPr>
        <p:spPr bwMode="auto">
          <a:xfrm>
            <a:off x="882650" y="5259388"/>
            <a:ext cx="27447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Uneingeschränkter Zugang zum </a:t>
            </a:r>
            <a:br>
              <a:rPr lang="de-CH"/>
            </a:br>
            <a:r>
              <a:rPr lang="de-CH"/>
              <a:t>Gesundheitssystem</a:t>
            </a:r>
          </a:p>
        </p:txBody>
      </p:sp>
      <p:sp>
        <p:nvSpPr>
          <p:cNvPr id="10251" name="Rechteck 2"/>
          <p:cNvSpPr>
            <a:spLocks noChangeArrowheads="1"/>
          </p:cNvSpPr>
          <p:nvPr/>
        </p:nvSpPr>
        <p:spPr bwMode="auto">
          <a:xfrm>
            <a:off x="954088" y="6630988"/>
            <a:ext cx="8924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a:r>
              <a:rPr lang="en-US"/>
              <a:t>CSDH. (2008). </a:t>
            </a:r>
            <a:r>
              <a:rPr lang="en-US" i="1"/>
              <a:t>Closing the gap in a generation: health equity through action on the social determinants of health. Final Report of the Commission on Social Determinants of Health</a:t>
            </a:r>
            <a:r>
              <a:rPr lang="en-US"/>
              <a:t>. Geneva: World Health Organization.</a:t>
            </a:r>
          </a:p>
        </p:txBody>
      </p:sp>
      <p:sp>
        <p:nvSpPr>
          <p:cNvPr id="10252" name="Textfeld 11"/>
          <p:cNvSpPr txBox="1">
            <a:spLocks noChangeArrowheads="1"/>
          </p:cNvSpPr>
          <p:nvPr/>
        </p:nvSpPr>
        <p:spPr bwMode="auto">
          <a:xfrm>
            <a:off x="4922838" y="2497138"/>
            <a:ext cx="19272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Lebenskompetenz</a:t>
            </a:r>
          </a:p>
          <a:p>
            <a:pPr algn="l" eaLnBrk="1" hangingPunct="1">
              <a:buFont typeface="Arial" charset="0"/>
              <a:buChar char="•"/>
            </a:pPr>
            <a:r>
              <a:rPr lang="de-CH"/>
              <a:t>Bildung</a:t>
            </a:r>
          </a:p>
          <a:p>
            <a:pPr algn="l" eaLnBrk="1" hangingPunct="1">
              <a:buFont typeface="Arial" charset="0"/>
              <a:buChar char="•"/>
            </a:pPr>
            <a:r>
              <a:rPr lang="de-CH"/>
              <a:t>Arbeitsmarktchancen</a:t>
            </a:r>
          </a:p>
        </p:txBody>
      </p:sp>
      <p:sp>
        <p:nvSpPr>
          <p:cNvPr id="10253" name="Textfeld 12"/>
          <p:cNvSpPr txBox="1">
            <a:spLocks noChangeArrowheads="1"/>
          </p:cNvSpPr>
          <p:nvPr/>
        </p:nvSpPr>
        <p:spPr bwMode="auto">
          <a:xfrm>
            <a:off x="4914900" y="3146425"/>
            <a:ext cx="26447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Zugang zu (gesunder) Nahrung</a:t>
            </a:r>
          </a:p>
          <a:p>
            <a:pPr algn="l" eaLnBrk="1" hangingPunct="1">
              <a:buFont typeface="Arial" charset="0"/>
              <a:buChar char="•"/>
            </a:pPr>
            <a:r>
              <a:rPr lang="de-CH"/>
              <a:t>Soziale Kohäsion</a:t>
            </a:r>
          </a:p>
          <a:p>
            <a:pPr algn="l" eaLnBrk="1" hangingPunct="1">
              <a:buFont typeface="Arial" charset="0"/>
              <a:buChar char="•"/>
            </a:pPr>
            <a:r>
              <a:rPr lang="de-CH"/>
              <a:t>Umweltschutz</a:t>
            </a:r>
          </a:p>
          <a:p>
            <a:pPr algn="l" eaLnBrk="1" hangingPunct="1">
              <a:buFont typeface="Arial" charset="0"/>
              <a:buChar char="•"/>
            </a:pPr>
            <a:r>
              <a:rPr lang="de-CH"/>
              <a:t>Wohlbefinden</a:t>
            </a:r>
          </a:p>
        </p:txBody>
      </p:sp>
      <p:sp>
        <p:nvSpPr>
          <p:cNvPr id="10254" name="Textfeld 13"/>
          <p:cNvSpPr txBox="1">
            <a:spLocks noChangeArrowheads="1"/>
          </p:cNvSpPr>
          <p:nvPr/>
        </p:nvSpPr>
        <p:spPr bwMode="auto">
          <a:xfrm>
            <a:off x="882650" y="4008438"/>
            <a:ext cx="30321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Gerechte Arbeit und faire Anstellung</a:t>
            </a:r>
          </a:p>
        </p:txBody>
      </p:sp>
      <p:sp>
        <p:nvSpPr>
          <p:cNvPr id="10255" name="Textfeld 14"/>
          <p:cNvSpPr txBox="1">
            <a:spLocks noChangeArrowheads="1"/>
          </p:cNvSpPr>
          <p:nvPr/>
        </p:nvSpPr>
        <p:spPr bwMode="auto">
          <a:xfrm>
            <a:off x="4914900" y="3968750"/>
            <a:ext cx="1612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Sinnhafte Arbeit</a:t>
            </a:r>
          </a:p>
          <a:p>
            <a:pPr algn="l" eaLnBrk="1" hangingPunct="1">
              <a:buFont typeface="Arial" charset="0"/>
              <a:buChar char="•"/>
            </a:pPr>
            <a:r>
              <a:rPr lang="de-CH"/>
              <a:t>Gerechter Lohn</a:t>
            </a:r>
          </a:p>
          <a:p>
            <a:pPr algn="l" eaLnBrk="1" hangingPunct="1">
              <a:buFont typeface="Arial" charset="0"/>
              <a:buChar char="•"/>
            </a:pPr>
            <a:r>
              <a:rPr lang="de-CH"/>
              <a:t>Arbeitssicherheit</a:t>
            </a:r>
          </a:p>
          <a:p>
            <a:pPr algn="l" eaLnBrk="1" hangingPunct="1">
              <a:buFont typeface="Arial" charset="0"/>
              <a:buChar char="•"/>
            </a:pPr>
            <a:r>
              <a:rPr lang="de-CH"/>
              <a:t>Arbeitsschutz</a:t>
            </a:r>
          </a:p>
        </p:txBody>
      </p:sp>
      <p:sp>
        <p:nvSpPr>
          <p:cNvPr id="10256" name="Textfeld 15"/>
          <p:cNvSpPr txBox="1">
            <a:spLocks noChangeArrowheads="1"/>
          </p:cNvSpPr>
          <p:nvPr/>
        </p:nvSpPr>
        <p:spPr bwMode="auto">
          <a:xfrm>
            <a:off x="4914900" y="4792663"/>
            <a:ext cx="22336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Mindestlebensstandard</a:t>
            </a:r>
          </a:p>
          <a:p>
            <a:pPr algn="l" eaLnBrk="1" hangingPunct="1">
              <a:buFont typeface="Arial" charset="0"/>
              <a:buChar char="•"/>
            </a:pPr>
            <a:r>
              <a:rPr lang="de-CH"/>
              <a:t>Soziale Sicherung für alle</a:t>
            </a:r>
          </a:p>
        </p:txBody>
      </p:sp>
      <p:sp>
        <p:nvSpPr>
          <p:cNvPr id="10257" name="Textfeld 16"/>
          <p:cNvSpPr txBox="1">
            <a:spLocks noChangeArrowheads="1"/>
          </p:cNvSpPr>
          <p:nvPr/>
        </p:nvSpPr>
        <p:spPr bwMode="auto">
          <a:xfrm>
            <a:off x="4914900" y="5249863"/>
            <a:ext cx="30099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171450" indent="-171450"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buFont typeface="Arial" charset="0"/>
              <a:buChar char="•"/>
            </a:pPr>
            <a:r>
              <a:rPr lang="de-CH"/>
              <a:t>Universelle Grundversorgung</a:t>
            </a:r>
          </a:p>
          <a:p>
            <a:pPr algn="l" eaLnBrk="1" hangingPunct="1">
              <a:buFont typeface="Arial" charset="0"/>
              <a:buChar char="•"/>
            </a:pPr>
            <a:r>
              <a:rPr lang="de-CH"/>
              <a:t>Öffentliches Gesundheitssystem</a:t>
            </a:r>
          </a:p>
          <a:p>
            <a:pPr algn="l" eaLnBrk="1" hangingPunct="1">
              <a:buFont typeface="Arial" charset="0"/>
              <a:buChar char="•"/>
            </a:pPr>
            <a:r>
              <a:rPr lang="de-CH"/>
              <a:t>Stärkung der Prävention </a:t>
            </a:r>
          </a:p>
          <a:p>
            <a:pPr algn="l" eaLnBrk="1" hangingPunct="1">
              <a:buFont typeface="Arial" charset="0"/>
              <a:buChar char="•"/>
            </a:pPr>
            <a:r>
              <a:rPr lang="de-CH"/>
              <a:t>Stärkung der Gesundheitsförderung</a:t>
            </a:r>
          </a:p>
          <a:p>
            <a:pPr algn="l" eaLnBrk="1" hangingPunct="1">
              <a:buFont typeface="Arial" charset="0"/>
              <a:buChar char="•"/>
            </a:pPr>
            <a:r>
              <a:rPr lang="de-CH"/>
              <a:t>Ausbau der Gesundheitsberufe</a:t>
            </a:r>
          </a:p>
          <a:p>
            <a:pPr algn="l" eaLnBrk="1" hangingPunct="1">
              <a:buFont typeface="Arial" charset="0"/>
              <a:buChar char="•"/>
            </a:pPr>
            <a:r>
              <a:rPr lang="de-CH"/>
              <a:t>Ausbildung von Fachpersonen</a:t>
            </a:r>
          </a:p>
          <a:p>
            <a:pPr algn="l" eaLnBrk="1" hangingPunct="1">
              <a:buFont typeface="Arial" charset="0"/>
              <a:buChar char="•"/>
            </a:pPr>
            <a:r>
              <a:rPr lang="de-CH"/>
              <a:t>Health Literacy</a:t>
            </a:r>
          </a:p>
        </p:txBody>
      </p:sp>
      <p:sp>
        <p:nvSpPr>
          <p:cNvPr id="10258" name="Textfeld 17"/>
          <p:cNvSpPr txBox="1">
            <a:spLocks noChangeArrowheads="1"/>
          </p:cNvSpPr>
          <p:nvPr/>
        </p:nvSpPr>
        <p:spPr bwMode="auto">
          <a:xfrm>
            <a:off x="892175" y="2124075"/>
            <a:ext cx="171132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r>
              <a:rPr lang="de-CH" sz="1700"/>
              <a:t>Determinanten</a:t>
            </a:r>
          </a:p>
        </p:txBody>
      </p:sp>
      <p:sp>
        <p:nvSpPr>
          <p:cNvPr id="10259" name="Textfeld 18"/>
          <p:cNvSpPr txBox="1">
            <a:spLocks noChangeArrowheads="1"/>
          </p:cNvSpPr>
          <p:nvPr/>
        </p:nvSpPr>
        <p:spPr bwMode="auto">
          <a:xfrm>
            <a:off x="4914900" y="2124075"/>
            <a:ext cx="2779713"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r>
              <a:rPr lang="de-CH" sz="1700"/>
              <a:t>Handlungsmöglichkeiten</a:t>
            </a:r>
          </a:p>
        </p:txBody>
      </p:sp>
      <p:graphicFrame>
        <p:nvGraphicFramePr>
          <p:cNvPr id="22" name="Diagramm 21"/>
          <p:cNvGraphicFramePr/>
          <p:nvPr/>
        </p:nvGraphicFramePr>
        <p:xfrm>
          <a:off x="8587060" y="1443276"/>
          <a:ext cx="1800200" cy="1761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6" name="Rechteck 25"/>
          <p:cNvSpPr/>
          <p:nvPr/>
        </p:nvSpPr>
        <p:spPr bwMode="auto">
          <a:xfrm>
            <a:off x="954088" y="3073400"/>
            <a:ext cx="7632700" cy="46038"/>
          </a:xfrm>
          <a:prstGeom prst="rect">
            <a:avLst/>
          </a:prstGeom>
          <a:solidFill>
            <a:schemeClr val="accent5"/>
          </a:solidFill>
          <a:ln>
            <a:noFill/>
          </a:ln>
          <a:effectLst/>
          <a:extLst/>
        </p:spPr>
        <p:txBody>
          <a:bodyPr/>
          <a:lstStyle/>
          <a:p>
            <a:pPr defTabSz="1042988">
              <a:defRPr/>
            </a:pPr>
            <a:endParaRPr lang="de-CH"/>
          </a:p>
        </p:txBody>
      </p:sp>
      <p:sp>
        <p:nvSpPr>
          <p:cNvPr id="27" name="Rechteck 26"/>
          <p:cNvSpPr/>
          <p:nvPr/>
        </p:nvSpPr>
        <p:spPr bwMode="auto">
          <a:xfrm>
            <a:off x="954088" y="3917950"/>
            <a:ext cx="7632700" cy="46038"/>
          </a:xfrm>
          <a:prstGeom prst="rect">
            <a:avLst/>
          </a:prstGeom>
          <a:solidFill>
            <a:schemeClr val="accent5"/>
          </a:solidFill>
          <a:ln>
            <a:noFill/>
          </a:ln>
          <a:effectLst/>
          <a:extLst/>
        </p:spPr>
        <p:txBody>
          <a:bodyPr/>
          <a:lstStyle/>
          <a:p>
            <a:pPr defTabSz="1042988">
              <a:defRPr/>
            </a:pPr>
            <a:endParaRPr lang="de-CH"/>
          </a:p>
        </p:txBody>
      </p:sp>
      <p:sp>
        <p:nvSpPr>
          <p:cNvPr id="28" name="Rechteck 27"/>
          <p:cNvSpPr/>
          <p:nvPr/>
        </p:nvSpPr>
        <p:spPr bwMode="auto">
          <a:xfrm>
            <a:off x="954088" y="4754563"/>
            <a:ext cx="7632700" cy="44450"/>
          </a:xfrm>
          <a:prstGeom prst="rect">
            <a:avLst/>
          </a:prstGeom>
          <a:solidFill>
            <a:schemeClr val="accent5"/>
          </a:solidFill>
          <a:ln>
            <a:noFill/>
          </a:ln>
          <a:effectLst/>
          <a:extLst/>
        </p:spPr>
        <p:txBody>
          <a:bodyPr/>
          <a:lstStyle/>
          <a:p>
            <a:pPr defTabSz="1042988">
              <a:defRPr/>
            </a:pPr>
            <a:endParaRPr lang="de-CH"/>
          </a:p>
        </p:txBody>
      </p:sp>
      <p:sp>
        <p:nvSpPr>
          <p:cNvPr id="29" name="Rechteck 28"/>
          <p:cNvSpPr/>
          <p:nvPr/>
        </p:nvSpPr>
        <p:spPr bwMode="auto">
          <a:xfrm>
            <a:off x="954088" y="5213350"/>
            <a:ext cx="7632700" cy="44450"/>
          </a:xfrm>
          <a:prstGeom prst="rect">
            <a:avLst/>
          </a:prstGeom>
          <a:solidFill>
            <a:schemeClr val="accent5"/>
          </a:solidFill>
          <a:ln>
            <a:noFill/>
          </a:ln>
          <a:effectLst/>
          <a:extLst/>
        </p:spPr>
        <p:txBody>
          <a:bodyPr/>
          <a:lstStyle/>
          <a:p>
            <a:pPr defTabSz="1042988">
              <a:defRPr/>
            </a:pPr>
            <a:endParaRPr lang="de-CH"/>
          </a:p>
        </p:txBody>
      </p:sp>
      <p:pic>
        <p:nvPicPr>
          <p:cNvPr id="1026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900" y="107950"/>
            <a:ext cx="1181100"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66" name="Textfeld 31"/>
          <p:cNvSpPr txBox="1">
            <a:spLocks noChangeArrowheads="1"/>
          </p:cNvSpPr>
          <p:nvPr/>
        </p:nvSpPr>
        <p:spPr bwMode="auto">
          <a:xfrm>
            <a:off x="9290050" y="1233488"/>
            <a:ext cx="13477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200" b="1">
                <a:solidFill>
                  <a:schemeClr val="tx1"/>
                </a:solidFill>
                <a:latin typeface="Arial" charset="0"/>
              </a:defRPr>
            </a:lvl1pPr>
            <a:lvl2pPr marL="742950" indent="-285750" eaLnBrk="0" hangingPunct="0">
              <a:defRPr sz="1200" b="1">
                <a:solidFill>
                  <a:schemeClr val="tx1"/>
                </a:solidFill>
                <a:latin typeface="Arial" charset="0"/>
              </a:defRPr>
            </a:lvl2pPr>
            <a:lvl3pPr marL="1143000" indent="-228600" eaLnBrk="0" hangingPunct="0">
              <a:defRPr sz="1200" b="1">
                <a:solidFill>
                  <a:schemeClr val="tx1"/>
                </a:solidFill>
                <a:latin typeface="Arial" charset="0"/>
              </a:defRPr>
            </a:lvl3pPr>
            <a:lvl4pPr marL="1600200" indent="-228600" eaLnBrk="0" hangingPunct="0">
              <a:defRPr sz="1200" b="1">
                <a:solidFill>
                  <a:schemeClr val="tx1"/>
                </a:solidFill>
                <a:latin typeface="Arial" charset="0"/>
              </a:defRPr>
            </a:lvl4pPr>
            <a:lvl5pPr marL="2057400" indent="-228600" eaLnBrk="0" hangingPunct="0">
              <a:defRPr sz="1200" b="1">
                <a:solidFill>
                  <a:schemeClr val="tx1"/>
                </a:solidFill>
                <a:latin typeface="Arial" charset="0"/>
              </a:defRPr>
            </a:lvl5pPr>
            <a:lvl6pPr marL="2514600" indent="-228600" algn="ctr" eaLnBrk="0" fontAlgn="base" hangingPunct="0">
              <a:spcBef>
                <a:spcPct val="0"/>
              </a:spcBef>
              <a:spcAft>
                <a:spcPct val="0"/>
              </a:spcAft>
              <a:defRPr sz="1200" b="1">
                <a:solidFill>
                  <a:schemeClr val="tx1"/>
                </a:solidFill>
                <a:latin typeface="Arial" charset="0"/>
              </a:defRPr>
            </a:lvl6pPr>
            <a:lvl7pPr marL="2971800" indent="-228600" algn="ctr" eaLnBrk="0" fontAlgn="base" hangingPunct="0">
              <a:spcBef>
                <a:spcPct val="0"/>
              </a:spcBef>
              <a:spcAft>
                <a:spcPct val="0"/>
              </a:spcAft>
              <a:defRPr sz="1200" b="1">
                <a:solidFill>
                  <a:schemeClr val="tx1"/>
                </a:solidFill>
                <a:latin typeface="Arial" charset="0"/>
              </a:defRPr>
            </a:lvl7pPr>
            <a:lvl8pPr marL="3429000" indent="-228600" algn="ctr" eaLnBrk="0" fontAlgn="base" hangingPunct="0">
              <a:spcBef>
                <a:spcPct val="0"/>
              </a:spcBef>
              <a:spcAft>
                <a:spcPct val="0"/>
              </a:spcAft>
              <a:defRPr sz="1200" b="1">
                <a:solidFill>
                  <a:schemeClr val="tx1"/>
                </a:solidFill>
                <a:latin typeface="Arial" charset="0"/>
              </a:defRPr>
            </a:lvl8pPr>
            <a:lvl9pPr marL="3886200" indent="-228600" algn="ctr" eaLnBrk="0" fontAlgn="base" hangingPunct="0">
              <a:spcBef>
                <a:spcPct val="0"/>
              </a:spcBef>
              <a:spcAft>
                <a:spcPct val="0"/>
              </a:spcAft>
              <a:defRPr sz="1200" b="1">
                <a:solidFill>
                  <a:schemeClr val="tx1"/>
                </a:solidFill>
                <a:latin typeface="Arial" charset="0"/>
              </a:defRPr>
            </a:lvl9pPr>
          </a:lstStyle>
          <a:p>
            <a:pPr algn="l" eaLnBrk="1" hangingPunct="1"/>
            <a:r>
              <a:rPr lang="de-CH"/>
              <a:t>Michael Marmot</a:t>
            </a:r>
          </a:p>
        </p:txBody>
      </p:sp>
      <p:sp>
        <p:nvSpPr>
          <p:cNvPr id="30" name="Rechteck 29"/>
          <p:cNvSpPr/>
          <p:nvPr/>
        </p:nvSpPr>
        <p:spPr bwMode="auto">
          <a:xfrm>
            <a:off x="954212" y="6588943"/>
            <a:ext cx="7632700" cy="44450"/>
          </a:xfrm>
          <a:prstGeom prst="rect">
            <a:avLst/>
          </a:prstGeom>
          <a:solidFill>
            <a:schemeClr val="accent5"/>
          </a:solidFill>
          <a:ln>
            <a:noFill/>
          </a:ln>
          <a:effectLst/>
          <a:extLst/>
        </p:spPr>
        <p:txBody>
          <a:bodyPr/>
          <a:lstStyle/>
          <a:p>
            <a:pPr defTabSz="1042988">
              <a:defRPr/>
            </a:pPr>
            <a:endParaRPr lang="de-CH"/>
          </a:p>
        </p:txBody>
      </p:sp>
    </p:spTree>
    <p:extLst>
      <p:ext uri="{BB962C8B-B14F-4D97-AF65-F5344CB8AC3E}">
        <p14:creationId xmlns:p14="http://schemas.microsoft.com/office/powerpoint/2010/main" val="11507240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Datumsplatzhalter 3"/>
          <p:cNvSpPr>
            <a:spLocks noGrp="1"/>
          </p:cNvSpPr>
          <p:nvPr>
            <p:ph type="dt" sz="quarter" idx="10"/>
          </p:nvPr>
        </p:nvSpPr>
        <p:spPr>
          <a:noFill/>
        </p:spPr>
        <p:txBody>
          <a:bodyPr/>
          <a:lstStyle>
            <a:lvl1pPr defTabSz="1042988" eaLnBrk="0" hangingPunct="0">
              <a:defRPr sz="2100">
                <a:solidFill>
                  <a:schemeClr val="tx1"/>
                </a:solidFill>
                <a:latin typeface="Arial" charset="0"/>
              </a:defRPr>
            </a:lvl1pPr>
            <a:lvl2pPr marL="742950" indent="-285750" defTabSz="1042988" eaLnBrk="0" hangingPunct="0">
              <a:defRPr sz="2100">
                <a:solidFill>
                  <a:schemeClr val="tx1"/>
                </a:solidFill>
                <a:latin typeface="Arial" charset="0"/>
              </a:defRPr>
            </a:lvl2pPr>
            <a:lvl3pPr marL="1143000" indent="-228600" defTabSz="1042988" eaLnBrk="0" hangingPunct="0">
              <a:defRPr sz="2100">
                <a:solidFill>
                  <a:schemeClr val="tx1"/>
                </a:solidFill>
                <a:latin typeface="Arial" charset="0"/>
              </a:defRPr>
            </a:lvl3pPr>
            <a:lvl4pPr marL="1600200" indent="-228600" defTabSz="1042988" eaLnBrk="0" hangingPunct="0">
              <a:defRPr sz="2100">
                <a:solidFill>
                  <a:schemeClr val="tx1"/>
                </a:solidFill>
                <a:latin typeface="Arial" charset="0"/>
              </a:defRPr>
            </a:lvl4pPr>
            <a:lvl5pPr marL="2057400" indent="-228600" defTabSz="1042988" eaLnBrk="0" hangingPunct="0">
              <a:defRPr sz="2100">
                <a:solidFill>
                  <a:schemeClr val="tx1"/>
                </a:solidFill>
                <a:latin typeface="Arial" charset="0"/>
              </a:defRPr>
            </a:lvl5pPr>
            <a:lvl6pPr marL="2514600" indent="-228600" algn="r" defTabSz="1042988" eaLnBrk="0" fontAlgn="base" hangingPunct="0">
              <a:spcBef>
                <a:spcPct val="0"/>
              </a:spcBef>
              <a:spcAft>
                <a:spcPct val="0"/>
              </a:spcAft>
              <a:defRPr sz="2100">
                <a:solidFill>
                  <a:schemeClr val="tx1"/>
                </a:solidFill>
                <a:latin typeface="Arial" charset="0"/>
              </a:defRPr>
            </a:lvl6pPr>
            <a:lvl7pPr marL="2971800" indent="-228600" algn="r" defTabSz="1042988" eaLnBrk="0" fontAlgn="base" hangingPunct="0">
              <a:spcBef>
                <a:spcPct val="0"/>
              </a:spcBef>
              <a:spcAft>
                <a:spcPct val="0"/>
              </a:spcAft>
              <a:defRPr sz="2100">
                <a:solidFill>
                  <a:schemeClr val="tx1"/>
                </a:solidFill>
                <a:latin typeface="Arial" charset="0"/>
              </a:defRPr>
            </a:lvl7pPr>
            <a:lvl8pPr marL="3429000" indent="-228600" algn="r" defTabSz="1042988" eaLnBrk="0" fontAlgn="base" hangingPunct="0">
              <a:spcBef>
                <a:spcPct val="0"/>
              </a:spcBef>
              <a:spcAft>
                <a:spcPct val="0"/>
              </a:spcAft>
              <a:defRPr sz="2100">
                <a:solidFill>
                  <a:schemeClr val="tx1"/>
                </a:solidFill>
                <a:latin typeface="Arial" charset="0"/>
              </a:defRPr>
            </a:lvl8pPr>
            <a:lvl9pPr marL="3886200" indent="-228600" algn="r" defTabSz="1042988" eaLnBrk="0" fontAlgn="base" hangingPunct="0">
              <a:spcBef>
                <a:spcPct val="0"/>
              </a:spcBef>
              <a:spcAft>
                <a:spcPct val="0"/>
              </a:spcAft>
              <a:defRPr sz="2100">
                <a:solidFill>
                  <a:schemeClr val="tx1"/>
                </a:solidFill>
                <a:latin typeface="Arial" charset="0"/>
              </a:defRPr>
            </a:lvl9pPr>
          </a:lstStyle>
          <a:p>
            <a:pPr eaLnBrk="1" hangingPunct="1"/>
            <a:fld id="{797E0741-4D4D-432D-B595-A0D4844082E7}" type="datetime1">
              <a:rPr lang="de-CH" sz="1200"/>
              <a:pPr eaLnBrk="1" hangingPunct="1"/>
              <a:t>27.09.2012</a:t>
            </a:fld>
            <a:endParaRPr lang="de-CH" sz="1200"/>
          </a:p>
        </p:txBody>
      </p:sp>
      <p:sp>
        <p:nvSpPr>
          <p:cNvPr id="22531" name="Fußzeilenplatzhalter 4"/>
          <p:cNvSpPr>
            <a:spLocks noGrp="1"/>
          </p:cNvSpPr>
          <p:nvPr>
            <p:ph type="ftr" sz="quarter" idx="11"/>
          </p:nvPr>
        </p:nvSpPr>
        <p:spPr>
          <a:noFill/>
        </p:spPr>
        <p:txBody>
          <a:bodyPr/>
          <a:lstStyle>
            <a:lvl1pPr defTabSz="1042988" eaLnBrk="0" hangingPunct="0">
              <a:defRPr sz="2100">
                <a:solidFill>
                  <a:schemeClr val="tx1"/>
                </a:solidFill>
                <a:latin typeface="Arial" charset="0"/>
              </a:defRPr>
            </a:lvl1pPr>
            <a:lvl2pPr marL="742950" indent="-285750" defTabSz="1042988" eaLnBrk="0" hangingPunct="0">
              <a:defRPr sz="2100">
                <a:solidFill>
                  <a:schemeClr val="tx1"/>
                </a:solidFill>
                <a:latin typeface="Arial" charset="0"/>
              </a:defRPr>
            </a:lvl2pPr>
            <a:lvl3pPr marL="1143000" indent="-228600" defTabSz="1042988" eaLnBrk="0" hangingPunct="0">
              <a:defRPr sz="2100">
                <a:solidFill>
                  <a:schemeClr val="tx1"/>
                </a:solidFill>
                <a:latin typeface="Arial" charset="0"/>
              </a:defRPr>
            </a:lvl3pPr>
            <a:lvl4pPr marL="1600200" indent="-228600" defTabSz="1042988" eaLnBrk="0" hangingPunct="0">
              <a:defRPr sz="2100">
                <a:solidFill>
                  <a:schemeClr val="tx1"/>
                </a:solidFill>
                <a:latin typeface="Arial" charset="0"/>
              </a:defRPr>
            </a:lvl4pPr>
            <a:lvl5pPr marL="2057400" indent="-228600" defTabSz="1042988" eaLnBrk="0" hangingPunct="0">
              <a:defRPr sz="2100">
                <a:solidFill>
                  <a:schemeClr val="tx1"/>
                </a:solidFill>
                <a:latin typeface="Arial" charset="0"/>
              </a:defRPr>
            </a:lvl5pPr>
            <a:lvl6pPr marL="2514600" indent="-228600" algn="r" defTabSz="1042988" eaLnBrk="0" fontAlgn="base" hangingPunct="0">
              <a:spcBef>
                <a:spcPct val="0"/>
              </a:spcBef>
              <a:spcAft>
                <a:spcPct val="0"/>
              </a:spcAft>
              <a:defRPr sz="2100">
                <a:solidFill>
                  <a:schemeClr val="tx1"/>
                </a:solidFill>
                <a:latin typeface="Arial" charset="0"/>
              </a:defRPr>
            </a:lvl6pPr>
            <a:lvl7pPr marL="2971800" indent="-228600" algn="r" defTabSz="1042988" eaLnBrk="0" fontAlgn="base" hangingPunct="0">
              <a:spcBef>
                <a:spcPct val="0"/>
              </a:spcBef>
              <a:spcAft>
                <a:spcPct val="0"/>
              </a:spcAft>
              <a:defRPr sz="2100">
                <a:solidFill>
                  <a:schemeClr val="tx1"/>
                </a:solidFill>
                <a:latin typeface="Arial" charset="0"/>
              </a:defRPr>
            </a:lvl7pPr>
            <a:lvl8pPr marL="3429000" indent="-228600" algn="r" defTabSz="1042988" eaLnBrk="0" fontAlgn="base" hangingPunct="0">
              <a:spcBef>
                <a:spcPct val="0"/>
              </a:spcBef>
              <a:spcAft>
                <a:spcPct val="0"/>
              </a:spcAft>
              <a:defRPr sz="2100">
                <a:solidFill>
                  <a:schemeClr val="tx1"/>
                </a:solidFill>
                <a:latin typeface="Arial" charset="0"/>
              </a:defRPr>
            </a:lvl8pPr>
            <a:lvl9pPr marL="3886200" indent="-228600" algn="r" defTabSz="1042988" eaLnBrk="0" fontAlgn="base" hangingPunct="0">
              <a:spcBef>
                <a:spcPct val="0"/>
              </a:spcBef>
              <a:spcAft>
                <a:spcPct val="0"/>
              </a:spcAft>
              <a:defRPr sz="2100">
                <a:solidFill>
                  <a:schemeClr val="tx1"/>
                </a:solidFill>
                <a:latin typeface="Arial" charset="0"/>
              </a:defRPr>
            </a:lvl9pPr>
          </a:lstStyle>
          <a:p>
            <a:pPr eaLnBrk="1" hangingPunct="1"/>
            <a:r>
              <a:rPr lang="de-CH" sz="1200"/>
              <a:t>Institut Soziale Arbeit und Gesundheit ISAGE</a:t>
            </a:r>
          </a:p>
        </p:txBody>
      </p:sp>
      <p:sp>
        <p:nvSpPr>
          <p:cNvPr id="22532" name="Foliennummernplatzhalter 5"/>
          <p:cNvSpPr>
            <a:spLocks noGrp="1"/>
          </p:cNvSpPr>
          <p:nvPr>
            <p:ph type="sldNum" sz="quarter" idx="12"/>
          </p:nvPr>
        </p:nvSpPr>
        <p:spPr>
          <a:noFill/>
        </p:spPr>
        <p:txBody>
          <a:bodyPr/>
          <a:lstStyle>
            <a:lvl1pPr defTabSz="1042988" eaLnBrk="0" hangingPunct="0">
              <a:defRPr sz="2100">
                <a:solidFill>
                  <a:schemeClr val="tx1"/>
                </a:solidFill>
                <a:latin typeface="Arial" charset="0"/>
              </a:defRPr>
            </a:lvl1pPr>
            <a:lvl2pPr marL="742950" indent="-285750" defTabSz="1042988" eaLnBrk="0" hangingPunct="0">
              <a:defRPr sz="2100">
                <a:solidFill>
                  <a:schemeClr val="tx1"/>
                </a:solidFill>
                <a:latin typeface="Arial" charset="0"/>
              </a:defRPr>
            </a:lvl2pPr>
            <a:lvl3pPr marL="1143000" indent="-228600" defTabSz="1042988" eaLnBrk="0" hangingPunct="0">
              <a:defRPr sz="2100">
                <a:solidFill>
                  <a:schemeClr val="tx1"/>
                </a:solidFill>
                <a:latin typeface="Arial" charset="0"/>
              </a:defRPr>
            </a:lvl3pPr>
            <a:lvl4pPr marL="1600200" indent="-228600" defTabSz="1042988" eaLnBrk="0" hangingPunct="0">
              <a:defRPr sz="2100">
                <a:solidFill>
                  <a:schemeClr val="tx1"/>
                </a:solidFill>
                <a:latin typeface="Arial" charset="0"/>
              </a:defRPr>
            </a:lvl4pPr>
            <a:lvl5pPr marL="2057400" indent="-228600" defTabSz="1042988" eaLnBrk="0" hangingPunct="0">
              <a:defRPr sz="2100">
                <a:solidFill>
                  <a:schemeClr val="tx1"/>
                </a:solidFill>
                <a:latin typeface="Arial" charset="0"/>
              </a:defRPr>
            </a:lvl5pPr>
            <a:lvl6pPr marL="2514600" indent="-228600" algn="r" defTabSz="1042988" eaLnBrk="0" fontAlgn="base" hangingPunct="0">
              <a:spcBef>
                <a:spcPct val="0"/>
              </a:spcBef>
              <a:spcAft>
                <a:spcPct val="0"/>
              </a:spcAft>
              <a:defRPr sz="2100">
                <a:solidFill>
                  <a:schemeClr val="tx1"/>
                </a:solidFill>
                <a:latin typeface="Arial" charset="0"/>
              </a:defRPr>
            </a:lvl6pPr>
            <a:lvl7pPr marL="2971800" indent="-228600" algn="r" defTabSz="1042988" eaLnBrk="0" fontAlgn="base" hangingPunct="0">
              <a:spcBef>
                <a:spcPct val="0"/>
              </a:spcBef>
              <a:spcAft>
                <a:spcPct val="0"/>
              </a:spcAft>
              <a:defRPr sz="2100">
                <a:solidFill>
                  <a:schemeClr val="tx1"/>
                </a:solidFill>
                <a:latin typeface="Arial" charset="0"/>
              </a:defRPr>
            </a:lvl7pPr>
            <a:lvl8pPr marL="3429000" indent="-228600" algn="r" defTabSz="1042988" eaLnBrk="0" fontAlgn="base" hangingPunct="0">
              <a:spcBef>
                <a:spcPct val="0"/>
              </a:spcBef>
              <a:spcAft>
                <a:spcPct val="0"/>
              </a:spcAft>
              <a:defRPr sz="2100">
                <a:solidFill>
                  <a:schemeClr val="tx1"/>
                </a:solidFill>
                <a:latin typeface="Arial" charset="0"/>
              </a:defRPr>
            </a:lvl8pPr>
            <a:lvl9pPr marL="3886200" indent="-228600" algn="r" defTabSz="1042988" eaLnBrk="0" fontAlgn="base" hangingPunct="0">
              <a:spcBef>
                <a:spcPct val="0"/>
              </a:spcBef>
              <a:spcAft>
                <a:spcPct val="0"/>
              </a:spcAft>
              <a:defRPr sz="2100">
                <a:solidFill>
                  <a:schemeClr val="tx1"/>
                </a:solidFill>
                <a:latin typeface="Arial" charset="0"/>
              </a:defRPr>
            </a:lvl9pPr>
          </a:lstStyle>
          <a:p>
            <a:pPr eaLnBrk="1" hangingPunct="1"/>
            <a:fld id="{03774626-36C9-4F9C-BC6C-E46F68BF5E79}" type="slidenum">
              <a:rPr lang="de-CH" sz="1200"/>
              <a:pPr eaLnBrk="1" hangingPunct="1"/>
              <a:t>6</a:t>
            </a:fld>
            <a:endParaRPr lang="de-CH" sz="1200"/>
          </a:p>
        </p:txBody>
      </p:sp>
      <p:pic>
        <p:nvPicPr>
          <p:cNvPr id="22533" name="Picture 2" descr="Bild zu Veranstaltung,Gesundheit,Gesellschaft,obs,Soziales,Organisation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4125" y="36513"/>
            <a:ext cx="1728788"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Rectangle 3"/>
          <p:cNvSpPr>
            <a:spLocks noGrp="1" noChangeArrowheads="1"/>
          </p:cNvSpPr>
          <p:nvPr>
            <p:ph type="title"/>
          </p:nvPr>
        </p:nvSpPr>
        <p:spPr>
          <a:xfrm>
            <a:off x="736600" y="755650"/>
            <a:ext cx="9213850" cy="361950"/>
          </a:xfrm>
        </p:spPr>
        <p:txBody>
          <a:bodyPr/>
          <a:lstStyle/>
          <a:p>
            <a:pPr eaLnBrk="1" hangingPunct="1"/>
            <a:r>
              <a:rPr lang="de-CH" sz="2400" smtClean="0"/>
              <a:t>Soziale Ungleichheit in einer Gesellschaft</a:t>
            </a:r>
            <a:br>
              <a:rPr lang="de-CH" sz="2400" smtClean="0"/>
            </a:br>
            <a:endParaRPr lang="de-CH" sz="2400" smtClean="0"/>
          </a:p>
        </p:txBody>
      </p:sp>
      <p:pic>
        <p:nvPicPr>
          <p:cNvPr id="2253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850" y="1189038"/>
            <a:ext cx="7416800" cy="583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6" name="Rectangle 5"/>
          <p:cNvSpPr>
            <a:spLocks noGrp="1" noChangeArrowheads="1"/>
          </p:cNvSpPr>
          <p:nvPr>
            <p:ph type="body" idx="1"/>
          </p:nvPr>
        </p:nvSpPr>
        <p:spPr>
          <a:xfrm>
            <a:off x="7075488" y="3206750"/>
            <a:ext cx="3095625" cy="3382963"/>
          </a:xfrm>
        </p:spPr>
        <p:txBody>
          <a:bodyPr/>
          <a:lstStyle/>
          <a:p>
            <a:pPr marL="0" indent="0" eaLnBrk="1" hangingPunct="1">
              <a:lnSpc>
                <a:spcPct val="105000"/>
              </a:lnSpc>
            </a:pPr>
            <a:r>
              <a:rPr lang="de-CH" sz="2000" dirty="0" smtClean="0"/>
              <a:t>Unabhängig vom Reichtum eines Landes, je ausgeprägter die </a:t>
            </a:r>
            <a:r>
              <a:rPr lang="de-CH" sz="2000" u="sng" dirty="0" smtClean="0"/>
              <a:t>Ungleichheit</a:t>
            </a:r>
            <a:r>
              <a:rPr lang="de-CH" sz="2000" dirty="0" smtClean="0"/>
              <a:t> in einer Gesellschaft ist, desto gravierender sind ihre </a:t>
            </a:r>
            <a:r>
              <a:rPr lang="de-CH" sz="2000" u="sng" dirty="0" smtClean="0"/>
              <a:t>Probleme im Gesundheits- und Sozialbereich</a:t>
            </a:r>
            <a:r>
              <a:rPr lang="de-CH" sz="2000" dirty="0" smtClean="0"/>
              <a:t>. </a:t>
            </a:r>
          </a:p>
        </p:txBody>
      </p:sp>
      <p:sp>
        <p:nvSpPr>
          <p:cNvPr id="249862" name="Rectangle 6"/>
          <p:cNvSpPr>
            <a:spLocks noChangeArrowheads="1"/>
          </p:cNvSpPr>
          <p:nvPr/>
        </p:nvSpPr>
        <p:spPr bwMode="auto">
          <a:xfrm>
            <a:off x="1855788" y="1298575"/>
            <a:ext cx="4968875" cy="48244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Tree>
    <p:extLst>
      <p:ext uri="{BB962C8B-B14F-4D97-AF65-F5344CB8AC3E}">
        <p14:creationId xmlns:p14="http://schemas.microsoft.com/office/powerpoint/2010/main" val="32797371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4" fill="hold" grpId="0" nodeType="clickEffect">
                                  <p:stCondLst>
                                    <p:cond delay="0"/>
                                  </p:stCondLst>
                                  <p:childTnLst>
                                    <p:animEffect transition="out" filter="wipe(down)">
                                      <p:cBhvr>
                                        <p:cTn id="6" dur="2000"/>
                                        <p:tgtEl>
                                          <p:spTgt spid="249862"/>
                                        </p:tgtEl>
                                      </p:cBhvr>
                                    </p:animEffect>
                                    <p:set>
                                      <p:cBhvr>
                                        <p:cTn id="7" dur="1" fill="hold">
                                          <p:stCondLst>
                                            <p:cond delay="1999"/>
                                          </p:stCondLst>
                                        </p:cTn>
                                        <p:tgtEl>
                                          <p:spTgt spid="24986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2536">
                                            <p:txEl>
                                              <p:pRg st="0" end="0"/>
                                            </p:txEl>
                                          </p:spTgt>
                                        </p:tgtEl>
                                        <p:attrNameLst>
                                          <p:attrName>style.visibility</p:attrName>
                                        </p:attrNameLst>
                                      </p:cBhvr>
                                      <p:to>
                                        <p:strVal val="visible"/>
                                      </p:to>
                                    </p:set>
                                    <p:anim calcmode="lin" valueType="num">
                                      <p:cBhvr additive="base">
                                        <p:cTn id="12" dur="500" fill="hold"/>
                                        <p:tgtEl>
                                          <p:spTgt spid="22536">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253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6" grpId="0" build="p"/>
      <p:bldP spid="24986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umsplatzhalter 3"/>
          <p:cNvSpPr>
            <a:spLocks noGrp="1"/>
          </p:cNvSpPr>
          <p:nvPr>
            <p:ph type="dt" sz="quarter" idx="10"/>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46E9A2A6-DC06-4D1F-ABA0-1DC24299C031}" type="datetime1">
              <a:rPr lang="de-CH" smtClean="0"/>
              <a:pPr eaLnBrk="1" hangingPunct="1"/>
              <a:t>27.09.2012</a:t>
            </a:fld>
            <a:endParaRPr lang="de-CH" smtClean="0"/>
          </a:p>
        </p:txBody>
      </p:sp>
      <p:sp>
        <p:nvSpPr>
          <p:cNvPr id="12291"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r>
              <a:rPr lang="de-CH" smtClean="0"/>
              <a:t>Institut Soziale Arbeit und Gesundheit ISAGE</a:t>
            </a:r>
          </a:p>
        </p:txBody>
      </p:sp>
      <p:sp>
        <p:nvSpPr>
          <p:cNvPr id="12292"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0AF05AF1-4375-45FD-A882-7A5A650888C8}" type="slidenum">
              <a:rPr lang="de-CH" smtClean="0"/>
              <a:pPr eaLnBrk="1" hangingPunct="1"/>
              <a:t>7</a:t>
            </a:fld>
            <a:endParaRPr lang="de-CH" smtClean="0"/>
          </a:p>
        </p:txBody>
      </p:sp>
      <p:pic>
        <p:nvPicPr>
          <p:cNvPr id="12293" name="Picture 2" descr="Bild zu Veranstaltung,Gesundheit,Gesellschaft,obs,Soziales,Organisation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4125" y="36513"/>
            <a:ext cx="1728788"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Rectangle 3"/>
          <p:cNvSpPr>
            <a:spLocks noGrp="1" noChangeArrowheads="1"/>
          </p:cNvSpPr>
          <p:nvPr>
            <p:ph type="title"/>
          </p:nvPr>
        </p:nvSpPr>
        <p:spPr>
          <a:xfrm>
            <a:off x="736600" y="755650"/>
            <a:ext cx="9213850" cy="361950"/>
          </a:xfrm>
        </p:spPr>
        <p:txBody>
          <a:bodyPr/>
          <a:lstStyle/>
          <a:p>
            <a:pPr eaLnBrk="1" hangingPunct="1"/>
            <a:r>
              <a:rPr lang="de-CH" sz="3200" smtClean="0"/>
              <a:t>Soziale Ungleichheit in einer </a:t>
            </a:r>
            <a:br>
              <a:rPr lang="de-CH" sz="3200" smtClean="0"/>
            </a:br>
            <a:r>
              <a:rPr lang="de-CH" sz="3200" smtClean="0"/>
              <a:t>Gesellschaft</a:t>
            </a:r>
            <a:br>
              <a:rPr lang="de-CH" sz="3200" smtClean="0"/>
            </a:br>
            <a:endParaRPr lang="de-CH" sz="3200" smtClean="0"/>
          </a:p>
        </p:txBody>
      </p:sp>
      <p:sp>
        <p:nvSpPr>
          <p:cNvPr id="12295" name="Rectangle 4"/>
          <p:cNvSpPr>
            <a:spLocks noGrp="1" noChangeArrowheads="1"/>
          </p:cNvSpPr>
          <p:nvPr>
            <p:ph type="body" idx="1"/>
          </p:nvPr>
        </p:nvSpPr>
        <p:spPr>
          <a:xfrm>
            <a:off x="738188" y="1908175"/>
            <a:ext cx="9213850" cy="4464050"/>
          </a:xfrm>
        </p:spPr>
        <p:txBody>
          <a:bodyPr/>
          <a:lstStyle/>
          <a:p>
            <a:pPr eaLnBrk="1" hangingPunct="1">
              <a:lnSpc>
                <a:spcPct val="105000"/>
              </a:lnSpc>
            </a:pPr>
            <a:r>
              <a:rPr lang="de-CH" sz="2400" dirty="0" smtClean="0"/>
              <a:t>Wahrscheinlich ist das Ausmass der Einkommensunterschiede in einer Gesellschaft eine Determinante wie auch ein Ausdruck dafür, wie ausgeprägt und wie bedeutsam ihre soziale Schichtung ist. Je grösser die </a:t>
            </a:r>
            <a:r>
              <a:rPr lang="de-CH" sz="2400" u="sng" dirty="0" smtClean="0"/>
              <a:t>Ungleichheit</a:t>
            </a:r>
            <a:r>
              <a:rPr lang="de-CH" sz="2400" dirty="0" smtClean="0"/>
              <a:t>, desto härter ist der </a:t>
            </a:r>
            <a:r>
              <a:rPr lang="de-CH" sz="2400" u="sng" dirty="0" smtClean="0"/>
              <a:t>Kampf um sozialen Status</a:t>
            </a:r>
            <a:r>
              <a:rPr lang="de-CH" sz="2400" dirty="0" smtClean="0"/>
              <a:t> und desto häufiger sind alle Probleme im Zusammenhang mit der Wahrnehmung von Mangel bzw. Entbehrung.</a:t>
            </a:r>
            <a:br>
              <a:rPr lang="de-CH" sz="2400" dirty="0" smtClean="0"/>
            </a:br>
            <a:endParaRPr lang="de-CH" sz="2400" dirty="0" smtClean="0"/>
          </a:p>
          <a:p>
            <a:pPr eaLnBrk="1" hangingPunct="1">
              <a:lnSpc>
                <a:spcPct val="105000"/>
              </a:lnSpc>
            </a:pPr>
            <a:r>
              <a:rPr lang="en-US" sz="1600" dirty="0" smtClean="0"/>
              <a:t>Wilkinson, R.G., Pickett, K.E. (2009). </a:t>
            </a:r>
            <a:r>
              <a:rPr lang="en-US" sz="1600" i="1" dirty="0" smtClean="0"/>
              <a:t>The Spirit Level: why more equal societies almost always do better</a:t>
            </a:r>
            <a:r>
              <a:rPr lang="en-US" sz="1600" dirty="0" smtClean="0"/>
              <a:t>. London: Allen Lane.</a:t>
            </a:r>
          </a:p>
          <a:p>
            <a:pPr eaLnBrk="1" hangingPunct="1">
              <a:lnSpc>
                <a:spcPct val="100000"/>
              </a:lnSpc>
            </a:pPr>
            <a:r>
              <a:rPr lang="de-CH" sz="1600" dirty="0" smtClean="0"/>
              <a:t>siehe auch </a:t>
            </a:r>
            <a:r>
              <a:rPr lang="de-CH" sz="1600" dirty="0" smtClean="0">
                <a:hlinkClick r:id="rId3"/>
              </a:rPr>
              <a:t>http://www.euro.who.int/document/e81384g.pdf</a:t>
            </a:r>
            <a:r>
              <a:rPr lang="de-CH" sz="1600" dirty="0" smtClean="0"/>
              <a:t> </a:t>
            </a:r>
          </a:p>
        </p:txBody>
      </p:sp>
    </p:spTree>
    <p:extLst>
      <p:ext uri="{BB962C8B-B14F-4D97-AF65-F5344CB8AC3E}">
        <p14:creationId xmlns:p14="http://schemas.microsoft.com/office/powerpoint/2010/main" val="29444290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p:txBody>
          <a:bodyPr/>
          <a:lstStyle/>
          <a:p>
            <a:pPr eaLnBrk="1" hangingPunct="1"/>
            <a:r>
              <a:rPr lang="de-CH" smtClean="0"/>
              <a:t>…und zwar schon bei Schulkindern</a:t>
            </a:r>
          </a:p>
        </p:txBody>
      </p:sp>
      <p:sp>
        <p:nvSpPr>
          <p:cNvPr id="13315" name="Inhaltsplatzhalter 2"/>
          <p:cNvSpPr>
            <a:spLocks noGrp="1"/>
          </p:cNvSpPr>
          <p:nvPr>
            <p:ph idx="1"/>
          </p:nvPr>
        </p:nvSpPr>
        <p:spPr/>
        <p:txBody>
          <a:bodyPr/>
          <a:lstStyle/>
          <a:p>
            <a:pPr eaLnBrk="1" hangingPunct="1"/>
            <a:r>
              <a:rPr lang="de-CH" sz="2000" dirty="0" smtClean="0"/>
              <a:t>Eine Analyse auf der Basis der Gesundheitsbefragung von Schulkindern (</a:t>
            </a:r>
            <a:r>
              <a:rPr lang="de-CH" sz="2000" dirty="0" err="1" smtClean="0"/>
              <a:t>Health</a:t>
            </a:r>
            <a:r>
              <a:rPr lang="de-CH" sz="2000" dirty="0" smtClean="0"/>
              <a:t> </a:t>
            </a:r>
            <a:r>
              <a:rPr lang="de-CH" sz="2000" dirty="0" err="1" smtClean="0"/>
              <a:t>Behaviour</a:t>
            </a:r>
            <a:r>
              <a:rPr lang="de-CH" sz="2000" dirty="0" smtClean="0"/>
              <a:t> in School-</a:t>
            </a:r>
            <a:r>
              <a:rPr lang="de-CH" sz="2000" dirty="0" err="1" smtClean="0"/>
              <a:t>aged</a:t>
            </a:r>
            <a:r>
              <a:rPr lang="de-CH" sz="2000" dirty="0" smtClean="0"/>
              <a:t> </a:t>
            </a:r>
            <a:r>
              <a:rPr lang="de-CH" sz="2000" dirty="0" err="1" smtClean="0"/>
              <a:t>Children</a:t>
            </a:r>
            <a:r>
              <a:rPr lang="de-CH" sz="2000" dirty="0" smtClean="0"/>
              <a:t> </a:t>
            </a:r>
            <a:r>
              <a:rPr lang="de-CH" sz="2000" dirty="0" err="1" smtClean="0"/>
              <a:t>survey</a:t>
            </a:r>
            <a:r>
              <a:rPr lang="de-CH" sz="2000" dirty="0" smtClean="0"/>
              <a:t> HBSC) ergab, dass Unterschiede in der Gesundheit bei Schulkindern extern determiniert sind und in einem bedeutenden Zusammenhang zum sozioökonomischen Status stehen. </a:t>
            </a:r>
          </a:p>
          <a:p>
            <a:pPr eaLnBrk="1" hangingPunct="1"/>
            <a:r>
              <a:rPr lang="de-CH" sz="2000" dirty="0" smtClean="0"/>
              <a:t>Es geht einerseits um die Eröffnung ökonomischer Ressourcen </a:t>
            </a:r>
          </a:p>
          <a:p>
            <a:pPr eaLnBrk="1" hangingPunct="1"/>
            <a:r>
              <a:rPr lang="de-CH" sz="2000" dirty="0" smtClean="0"/>
              <a:t>Die Potentiale und Aktivposten des Sozialen Systems sollten demnach gezielt ausgeschöpft werden, was die Autorinnen als "</a:t>
            </a:r>
            <a:r>
              <a:rPr lang="de-CH" sz="2000" dirty="0" err="1" smtClean="0"/>
              <a:t>asset-based</a:t>
            </a:r>
            <a:r>
              <a:rPr lang="de-CH" sz="2000" dirty="0" smtClean="0"/>
              <a:t> </a:t>
            </a:r>
            <a:r>
              <a:rPr lang="de-CH" sz="2000" dirty="0" err="1" smtClean="0"/>
              <a:t>interventions</a:t>
            </a:r>
            <a:r>
              <a:rPr lang="de-CH" sz="2000" dirty="0" smtClean="0"/>
              <a:t>" umschreiben (</a:t>
            </a:r>
            <a:r>
              <a:rPr lang="de-CH" sz="2000" dirty="0" err="1" smtClean="0"/>
              <a:t>Ottova</a:t>
            </a:r>
            <a:r>
              <a:rPr lang="de-CH" sz="2000" dirty="0" smtClean="0"/>
              <a:t> &amp; Ravens-</a:t>
            </a:r>
            <a:r>
              <a:rPr lang="de-CH" sz="2000" dirty="0" err="1" smtClean="0"/>
              <a:t>Sieberer</a:t>
            </a:r>
            <a:r>
              <a:rPr lang="de-CH" sz="2000" dirty="0" smtClean="0"/>
              <a:t>, 2010). </a:t>
            </a:r>
          </a:p>
          <a:p>
            <a:pPr eaLnBrk="1" hangingPunct="1"/>
            <a:r>
              <a:rPr lang="de-CH" sz="2000" dirty="0" smtClean="0"/>
              <a:t>«</a:t>
            </a:r>
            <a:r>
              <a:rPr lang="de-CH" sz="2000" dirty="0" err="1" smtClean="0"/>
              <a:t>Focusing</a:t>
            </a:r>
            <a:r>
              <a:rPr lang="de-CH" sz="2000" dirty="0" smtClean="0"/>
              <a:t> on </a:t>
            </a:r>
            <a:r>
              <a:rPr lang="de-CH" sz="2000" dirty="0" err="1" smtClean="0"/>
              <a:t>skills</a:t>
            </a:r>
            <a:r>
              <a:rPr lang="de-CH" sz="2000" dirty="0" smtClean="0"/>
              <a:t>, </a:t>
            </a:r>
            <a:r>
              <a:rPr lang="de-CH" sz="2000" dirty="0" err="1" smtClean="0"/>
              <a:t>capacities</a:t>
            </a:r>
            <a:r>
              <a:rPr lang="de-CH" sz="2000" dirty="0" smtClean="0"/>
              <a:t> </a:t>
            </a:r>
            <a:r>
              <a:rPr lang="de-CH" sz="2000" dirty="0" err="1" smtClean="0"/>
              <a:t>and</a:t>
            </a:r>
            <a:r>
              <a:rPr lang="de-CH" sz="2000" dirty="0" smtClean="0"/>
              <a:t> </a:t>
            </a:r>
            <a:r>
              <a:rPr lang="de-CH" sz="2000" dirty="0" err="1" smtClean="0"/>
              <a:t>assets</a:t>
            </a:r>
            <a:r>
              <a:rPr lang="de-CH" sz="2000" dirty="0" smtClean="0"/>
              <a:t> </a:t>
            </a:r>
            <a:r>
              <a:rPr lang="de-CH" sz="2000" dirty="0" err="1" smtClean="0"/>
              <a:t>within</a:t>
            </a:r>
            <a:r>
              <a:rPr lang="de-CH" sz="2000" dirty="0" smtClean="0"/>
              <a:t> </a:t>
            </a:r>
            <a:r>
              <a:rPr lang="de-CH" sz="2000" dirty="0" err="1" smtClean="0"/>
              <a:t>the</a:t>
            </a:r>
            <a:r>
              <a:rPr lang="de-CH" sz="2000" dirty="0" smtClean="0"/>
              <a:t> </a:t>
            </a:r>
            <a:r>
              <a:rPr lang="de-CH" sz="2000" dirty="0" err="1" smtClean="0"/>
              <a:t>social</a:t>
            </a:r>
            <a:r>
              <a:rPr lang="de-CH" sz="2000" dirty="0" smtClean="0"/>
              <a:t> </a:t>
            </a:r>
            <a:r>
              <a:rPr lang="de-CH" sz="2000" dirty="0" err="1" smtClean="0"/>
              <a:t>system</a:t>
            </a:r>
            <a:r>
              <a:rPr lang="de-CH" sz="2000" dirty="0" smtClean="0"/>
              <a:t>»</a:t>
            </a:r>
          </a:p>
          <a:p>
            <a:pPr eaLnBrk="1" hangingPunct="1"/>
            <a:r>
              <a:rPr lang="de-CH" sz="2000" dirty="0" smtClean="0"/>
              <a:t>Letztlich geht es auch darum, den Menschen genügend materielle, personale und soziale Ressourcen zur Verfügung zu stellen.</a:t>
            </a:r>
          </a:p>
        </p:txBody>
      </p:sp>
      <p:sp>
        <p:nvSpPr>
          <p:cNvPr id="13316" name="Datumsplatzhalter 3"/>
          <p:cNvSpPr>
            <a:spLocks noGrp="1"/>
          </p:cNvSpPr>
          <p:nvPr>
            <p:ph type="dt" sz="quarter" idx="10"/>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0F2D274C-A043-433F-A6FF-7DFEA16C0C14}" type="datetime1">
              <a:rPr lang="de-CH" smtClean="0"/>
              <a:pPr eaLnBrk="1" hangingPunct="1"/>
              <a:t>27.09.2012</a:t>
            </a:fld>
            <a:endParaRPr lang="de-CH" smtClean="0"/>
          </a:p>
        </p:txBody>
      </p:sp>
      <p:sp>
        <p:nvSpPr>
          <p:cNvPr id="13317"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r>
              <a:rPr lang="de-CH" smtClean="0"/>
              <a:t>Institut Soziale Arbeit und Gesundheit ISAGE</a:t>
            </a:r>
          </a:p>
        </p:txBody>
      </p:sp>
      <p:sp>
        <p:nvSpPr>
          <p:cNvPr id="13318"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51EE006A-169F-41BB-84BF-BF811ED4BBE8}" type="slidenum">
              <a:rPr lang="de-CH" smtClean="0"/>
              <a:pPr eaLnBrk="1" hangingPunct="1"/>
              <a:t>8</a:t>
            </a:fld>
            <a:endParaRPr lang="de-CH" smtClean="0"/>
          </a:p>
        </p:txBody>
      </p:sp>
      <p:pic>
        <p:nvPicPr>
          <p:cNvPr id="1331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4663" y="107950"/>
            <a:ext cx="1166812"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3736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Was heisst soziale Ungleichheit?</a:t>
            </a:r>
            <a:br>
              <a:rPr lang="de-CH" dirty="0" smtClean="0"/>
            </a:br>
            <a:endParaRPr lang="de-CH" dirty="0"/>
          </a:p>
        </p:txBody>
      </p:sp>
      <p:sp>
        <p:nvSpPr>
          <p:cNvPr id="3" name="Inhaltsplatzhalter 2"/>
          <p:cNvSpPr>
            <a:spLocks noGrp="1"/>
          </p:cNvSpPr>
          <p:nvPr>
            <p:ph idx="1"/>
          </p:nvPr>
        </p:nvSpPr>
        <p:spPr/>
        <p:txBody>
          <a:bodyPr/>
          <a:lstStyle/>
          <a:p>
            <a:r>
              <a:rPr lang="de-CH" sz="2800" dirty="0" smtClean="0"/>
              <a:t>Ungleiche Verteilung von in einer Gesellschaft </a:t>
            </a:r>
            <a:br>
              <a:rPr lang="de-CH" sz="2800" dirty="0" smtClean="0"/>
            </a:br>
            <a:r>
              <a:rPr lang="de-CH" sz="2800" dirty="0" smtClean="0"/>
              <a:t>als wertvoll geltenden Güter (vgl. </a:t>
            </a:r>
            <a:r>
              <a:rPr lang="de-CH" sz="2800" dirty="0" err="1" smtClean="0"/>
              <a:t>Hradil</a:t>
            </a:r>
            <a:r>
              <a:rPr lang="de-CH" sz="2800" dirty="0" smtClean="0"/>
              <a:t>, 2001, S. 29)</a:t>
            </a:r>
          </a:p>
          <a:p>
            <a:r>
              <a:rPr lang="de-CH" sz="2800" dirty="0" smtClean="0"/>
              <a:t>Ungleiche Verteilung von Gütern auf Grund der Zugehörigkeit zu einer bestimmten Gruppe</a:t>
            </a:r>
          </a:p>
          <a:p>
            <a:r>
              <a:rPr lang="de-CH" sz="2800" dirty="0" smtClean="0"/>
              <a:t>Dimensionen </a:t>
            </a:r>
          </a:p>
          <a:p>
            <a:pPr lvl="1"/>
            <a:r>
              <a:rPr lang="de-CH" sz="2400" dirty="0" smtClean="0"/>
              <a:t>Vertikale: Einkommen, Bildung, berufliche Stellung </a:t>
            </a:r>
          </a:p>
          <a:p>
            <a:pPr lvl="1"/>
            <a:r>
              <a:rPr lang="de-CH" sz="2400" dirty="0" smtClean="0"/>
              <a:t>Horizontale: Alter, Geschlecht, sexuelle Orientierung, Wohnregion, ethnische Zugehörigkeit, Konfession</a:t>
            </a:r>
          </a:p>
          <a:p>
            <a:pPr lvl="1"/>
            <a:endParaRPr lang="de-CH" sz="2400" dirty="0"/>
          </a:p>
          <a:p>
            <a:r>
              <a:rPr lang="de-CH" sz="2800" i="1" dirty="0" smtClean="0"/>
              <a:t>Gibt es einen Zusammenhang zur Gesundheit?</a:t>
            </a:r>
          </a:p>
          <a:p>
            <a:r>
              <a:rPr lang="de-CH" sz="2800" i="1" dirty="0" smtClean="0"/>
              <a:t>Was heisst eigentlich Gesundheit?</a:t>
            </a:r>
            <a:endParaRPr lang="de-CH" sz="2800" i="1"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9</a:t>
            </a:fld>
            <a:endParaRPr lang="de-CH"/>
          </a:p>
        </p:txBody>
      </p:sp>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6434" y="108223"/>
            <a:ext cx="1466850" cy="202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68697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3"/>
          <p:cNvSpPr>
            <a:spLocks noGrp="1"/>
          </p:cNvSpPr>
          <p:nvPr>
            <p:ph type="dt" sz="half" idx="10"/>
          </p:nvPr>
        </p:nvSpPr>
        <p:spPr/>
        <p:txBody>
          <a:bodyPr/>
          <a:lstStyle/>
          <a:p>
            <a:fld id="{0DDE9804-8C05-4994-8A5A-D54CDA17AB0F}" type="datetime1">
              <a:rPr lang="de-CH"/>
              <a:pPr/>
              <a:t>27.09.2012</a:t>
            </a:fld>
            <a:endParaRPr lang="de-CH"/>
          </a:p>
        </p:txBody>
      </p:sp>
      <p:sp>
        <p:nvSpPr>
          <p:cNvPr id="6" name="Fußzeilenplatzhalter 4"/>
          <p:cNvSpPr>
            <a:spLocks noGrp="1"/>
          </p:cNvSpPr>
          <p:nvPr>
            <p:ph type="ftr" sz="quarter" idx="11"/>
          </p:nvPr>
        </p:nvSpPr>
        <p:spPr/>
        <p:txBody>
          <a:bodyPr/>
          <a:lstStyle/>
          <a:p>
            <a:r>
              <a:rPr lang="de-CH"/>
              <a:t>Institut Soziale Arbeit und Gesundheit ISAGE</a:t>
            </a:r>
          </a:p>
        </p:txBody>
      </p:sp>
      <p:sp>
        <p:nvSpPr>
          <p:cNvPr id="7" name="Foliennummernplatzhalter 5"/>
          <p:cNvSpPr>
            <a:spLocks noGrp="1"/>
          </p:cNvSpPr>
          <p:nvPr>
            <p:ph type="sldNum" sz="quarter" idx="12"/>
          </p:nvPr>
        </p:nvSpPr>
        <p:spPr/>
        <p:txBody>
          <a:bodyPr/>
          <a:lstStyle/>
          <a:p>
            <a:fld id="{8D10B2B3-DF6E-4BF0-AE70-4C902C969A32}" type="slidenum">
              <a:rPr lang="de-CH"/>
              <a:pPr/>
              <a:t>10</a:t>
            </a:fld>
            <a:endParaRPr lang="de-CH"/>
          </a:p>
        </p:txBody>
      </p:sp>
      <p:sp>
        <p:nvSpPr>
          <p:cNvPr id="212994" name="Rectangle 2"/>
          <p:cNvSpPr>
            <a:spLocks noGrp="1" noChangeArrowheads="1"/>
          </p:cNvSpPr>
          <p:nvPr>
            <p:ph type="title"/>
          </p:nvPr>
        </p:nvSpPr>
        <p:spPr/>
        <p:txBody>
          <a:bodyPr/>
          <a:lstStyle/>
          <a:p>
            <a:r>
              <a:rPr lang="de-CH" sz="3200"/>
              <a:t>Was ist eigentlich Gesundheit?</a:t>
            </a:r>
          </a:p>
        </p:txBody>
      </p:sp>
      <p:pic>
        <p:nvPicPr>
          <p:cNvPr id="2129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7914" y="1692275"/>
            <a:ext cx="3719318" cy="3960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2996" name="Rectangle 4"/>
          <p:cNvSpPr>
            <a:spLocks noGrp="1" noChangeArrowheads="1"/>
          </p:cNvSpPr>
          <p:nvPr>
            <p:ph type="body" idx="1"/>
          </p:nvPr>
        </p:nvSpPr>
        <p:spPr>
          <a:xfrm>
            <a:off x="738188" y="1692275"/>
            <a:ext cx="5976664" cy="4464050"/>
          </a:xfrm>
        </p:spPr>
        <p:txBody>
          <a:bodyPr/>
          <a:lstStyle/>
          <a:p>
            <a:r>
              <a:rPr lang="de-CH" sz="2400" dirty="0"/>
              <a:t>Sprichwort „Gesundheit ist nicht alles, aber alles ist nichts ohne Gesundheit“</a:t>
            </a:r>
          </a:p>
          <a:p>
            <a:r>
              <a:rPr lang="de-CH" sz="2400" dirty="0"/>
              <a:t>„Besser reich und </a:t>
            </a:r>
            <a:r>
              <a:rPr lang="de-CH" sz="2400" dirty="0" err="1"/>
              <a:t>g‘sund</a:t>
            </a:r>
            <a:r>
              <a:rPr lang="de-CH" sz="2400" dirty="0"/>
              <a:t> als arm und krank“</a:t>
            </a:r>
          </a:p>
          <a:p>
            <a:r>
              <a:rPr lang="de-CH" sz="2400" dirty="0"/>
              <a:t>„Gesundheit ist die Summe aller Krankheiten, die man nicht hat.“ </a:t>
            </a:r>
            <a:br>
              <a:rPr lang="de-CH" sz="2400" dirty="0"/>
            </a:br>
            <a:r>
              <a:rPr lang="de-CH" sz="2000" dirty="0"/>
              <a:t>Gerhard Uhlenbruck (*1929), </a:t>
            </a:r>
            <a:br>
              <a:rPr lang="de-CH" sz="2000" dirty="0"/>
            </a:br>
            <a:r>
              <a:rPr lang="de-CH" sz="2000" dirty="0"/>
              <a:t>dt. Immunbiologe u. Hochschullehrer</a:t>
            </a:r>
          </a:p>
        </p:txBody>
      </p:sp>
    </p:spTree>
    <p:extLst>
      <p:ext uri="{BB962C8B-B14F-4D97-AF65-F5344CB8AC3E}">
        <p14:creationId xmlns:p14="http://schemas.microsoft.com/office/powerpoint/2010/main" val="19458852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Datumsplatzhalter 3"/>
          <p:cNvSpPr>
            <a:spLocks noGrp="1"/>
          </p:cNvSpPr>
          <p:nvPr>
            <p:ph type="dt" sz="quarter" idx="10"/>
          </p:nvPr>
        </p:nvSpPr>
        <p:spPr>
          <a:noFill/>
          <a:ln>
            <a:miter lim="800000"/>
            <a:headEnd/>
            <a:tailEnd/>
          </a:ln>
        </p:spPr>
        <p:txBody>
          <a:bodyPr/>
          <a:lstStyle/>
          <a:p>
            <a:fld id="{1F10B5EC-FE30-4979-8701-512F670C0C35}" type="datetime1">
              <a:rPr lang="de-CH" smtClean="0"/>
              <a:pPr/>
              <a:t>27.09.2012</a:t>
            </a:fld>
            <a:endParaRPr lang="de-CH" smtClean="0"/>
          </a:p>
        </p:txBody>
      </p:sp>
      <p:sp>
        <p:nvSpPr>
          <p:cNvPr id="40963" name="Fußzeilenplatzhalter 4"/>
          <p:cNvSpPr>
            <a:spLocks noGrp="1"/>
          </p:cNvSpPr>
          <p:nvPr>
            <p:ph type="ftr" sz="quarter" idx="11"/>
          </p:nvPr>
        </p:nvSpPr>
        <p:spPr>
          <a:noFill/>
          <a:ln>
            <a:miter lim="800000"/>
            <a:headEnd/>
            <a:tailEnd/>
          </a:ln>
        </p:spPr>
        <p:txBody>
          <a:bodyPr/>
          <a:lstStyle/>
          <a:p>
            <a:r>
              <a:rPr lang="de-CH" smtClean="0"/>
              <a:t>Prof. Felix Wettstein, Modul BA24, Gesundheit und Krankheit im Fokus der Sozialen Arbeit</a:t>
            </a:r>
          </a:p>
        </p:txBody>
      </p:sp>
      <p:sp>
        <p:nvSpPr>
          <p:cNvPr id="40964" name="Foliennummernplatzhalter 5"/>
          <p:cNvSpPr>
            <a:spLocks noGrp="1"/>
          </p:cNvSpPr>
          <p:nvPr>
            <p:ph type="sldNum" sz="quarter" idx="12"/>
          </p:nvPr>
        </p:nvSpPr>
        <p:spPr>
          <a:noFill/>
          <a:ln>
            <a:miter lim="800000"/>
            <a:headEnd/>
            <a:tailEnd/>
          </a:ln>
        </p:spPr>
        <p:txBody>
          <a:bodyPr/>
          <a:lstStyle/>
          <a:p>
            <a:fld id="{3BFB3F96-A0CE-4BC8-BC34-67C176F20111}" type="slidenum">
              <a:rPr lang="de-CH" smtClean="0"/>
              <a:pPr/>
              <a:t>11</a:t>
            </a:fld>
            <a:endParaRPr lang="de-CH" smtClean="0"/>
          </a:p>
        </p:txBody>
      </p:sp>
      <p:sp>
        <p:nvSpPr>
          <p:cNvPr id="40965" name="Rectangle 3"/>
          <p:cNvSpPr>
            <a:spLocks noGrp="1" noChangeArrowheads="1"/>
          </p:cNvSpPr>
          <p:nvPr>
            <p:ph type="body" idx="1"/>
          </p:nvPr>
        </p:nvSpPr>
        <p:spPr>
          <a:xfrm>
            <a:off x="450850" y="971550"/>
            <a:ext cx="9217025" cy="1009650"/>
          </a:xfrm>
        </p:spPr>
        <p:txBody>
          <a:bodyPr/>
          <a:lstStyle/>
          <a:p>
            <a:pPr marL="0" indent="0" algn="ctr" eaLnBrk="1" hangingPunct="1">
              <a:buNone/>
            </a:pPr>
            <a:r>
              <a:rPr lang="de-CH" sz="2800" dirty="0" smtClean="0"/>
              <a:t>Modell der Determinanten von Gesundheit, </a:t>
            </a:r>
            <a:br>
              <a:rPr lang="de-CH" sz="2800" dirty="0" smtClean="0"/>
            </a:br>
            <a:r>
              <a:rPr lang="de-CH" sz="2800" dirty="0" smtClean="0"/>
              <a:t>WHO-Darstellung („Schalenmodell“)</a:t>
            </a:r>
          </a:p>
        </p:txBody>
      </p:sp>
      <p:pic>
        <p:nvPicPr>
          <p:cNvPr id="40966" name="Picture 5"/>
          <p:cNvPicPr>
            <a:picLocks noChangeAspect="1" noChangeArrowheads="1"/>
          </p:cNvPicPr>
          <p:nvPr/>
        </p:nvPicPr>
        <p:blipFill>
          <a:blip r:embed="rId2"/>
          <a:srcRect/>
          <a:stretch>
            <a:fillRect/>
          </a:stretch>
        </p:blipFill>
        <p:spPr bwMode="auto">
          <a:xfrm>
            <a:off x="1458913" y="2052638"/>
            <a:ext cx="7775575" cy="5003800"/>
          </a:xfrm>
          <a:prstGeom prst="rect">
            <a:avLst/>
          </a:prstGeom>
          <a:noFill/>
          <a:ln w="9525">
            <a:noFill/>
            <a:miter lim="800000"/>
            <a:headEnd/>
            <a:tailEnd/>
          </a:ln>
          <a:effectLst/>
        </p:spPr>
      </p:pic>
    </p:spTree>
    <p:extLst>
      <p:ext uri="{BB962C8B-B14F-4D97-AF65-F5344CB8AC3E}">
        <p14:creationId xmlns:p14="http://schemas.microsoft.com/office/powerpoint/2010/main" val="25316180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3"/>
          <p:cNvSpPr>
            <a:spLocks noGrp="1"/>
          </p:cNvSpPr>
          <p:nvPr>
            <p:ph type="dt" sz="half" idx="10"/>
          </p:nvPr>
        </p:nvSpPr>
        <p:spPr/>
        <p:txBody>
          <a:bodyPr/>
          <a:lstStyle/>
          <a:p>
            <a:fld id="{9D7A0252-0D69-4F90-B371-569A13016E9E}" type="datetime1">
              <a:rPr lang="de-CH"/>
              <a:pPr/>
              <a:t>27.09.2012</a:t>
            </a:fld>
            <a:endParaRPr lang="de-CH"/>
          </a:p>
        </p:txBody>
      </p:sp>
      <p:sp>
        <p:nvSpPr>
          <p:cNvPr id="6" name="Fußzeilenplatzhalter 4"/>
          <p:cNvSpPr>
            <a:spLocks noGrp="1"/>
          </p:cNvSpPr>
          <p:nvPr>
            <p:ph type="ftr" sz="quarter" idx="11"/>
          </p:nvPr>
        </p:nvSpPr>
        <p:spPr/>
        <p:txBody>
          <a:bodyPr/>
          <a:lstStyle/>
          <a:p>
            <a:r>
              <a:rPr lang="de-CH"/>
              <a:t>Institut Soziale Arbeit und Gesundheit ISAGE</a:t>
            </a:r>
          </a:p>
        </p:txBody>
      </p:sp>
      <p:sp>
        <p:nvSpPr>
          <p:cNvPr id="7" name="Foliennummernplatzhalter 5"/>
          <p:cNvSpPr>
            <a:spLocks noGrp="1"/>
          </p:cNvSpPr>
          <p:nvPr>
            <p:ph type="sldNum" sz="quarter" idx="12"/>
          </p:nvPr>
        </p:nvSpPr>
        <p:spPr/>
        <p:txBody>
          <a:bodyPr/>
          <a:lstStyle/>
          <a:p>
            <a:fld id="{C407C4AE-A6D8-4D4A-8508-8FE5F5ED8641}" type="slidenum">
              <a:rPr lang="de-CH"/>
              <a:pPr/>
              <a:t>12</a:t>
            </a:fld>
            <a:endParaRPr lang="de-CH"/>
          </a:p>
        </p:txBody>
      </p:sp>
      <p:sp>
        <p:nvSpPr>
          <p:cNvPr id="216066" name="Rectangle 2"/>
          <p:cNvSpPr>
            <a:spLocks noGrp="1" noChangeArrowheads="1"/>
          </p:cNvSpPr>
          <p:nvPr>
            <p:ph type="title"/>
          </p:nvPr>
        </p:nvSpPr>
        <p:spPr/>
        <p:txBody>
          <a:bodyPr/>
          <a:lstStyle/>
          <a:p>
            <a:r>
              <a:rPr lang="de-CH" sz="3200" dirty="0"/>
              <a:t>Gesundheitsdefinition der WHO (1946)</a:t>
            </a:r>
          </a:p>
        </p:txBody>
      </p:sp>
      <p:sp>
        <p:nvSpPr>
          <p:cNvPr id="216067" name="Rectangle 3"/>
          <p:cNvSpPr>
            <a:spLocks noGrp="1" noChangeArrowheads="1"/>
          </p:cNvSpPr>
          <p:nvPr>
            <p:ph type="body" idx="1"/>
          </p:nvPr>
        </p:nvSpPr>
        <p:spPr/>
        <p:txBody>
          <a:bodyPr/>
          <a:lstStyle/>
          <a:p>
            <a:r>
              <a:rPr lang="de-CH" sz="2800" dirty="0"/>
              <a:t>Die Gesundheit ist ein </a:t>
            </a:r>
            <a:r>
              <a:rPr lang="de-CH" sz="2800" u="sng" dirty="0"/>
              <a:t>Zustand</a:t>
            </a:r>
            <a:r>
              <a:rPr lang="de-CH" sz="2800" dirty="0"/>
              <a:t> des vollständigen </a:t>
            </a:r>
            <a:r>
              <a:rPr lang="de-CH" sz="2800" u="sng" dirty="0"/>
              <a:t>körperlichen</a:t>
            </a:r>
            <a:r>
              <a:rPr lang="de-CH" sz="2800" dirty="0"/>
              <a:t>, </a:t>
            </a:r>
            <a:r>
              <a:rPr lang="de-CH" sz="2800" u="sng" dirty="0"/>
              <a:t>geistigen</a:t>
            </a:r>
            <a:r>
              <a:rPr lang="de-CH" sz="2800" dirty="0"/>
              <a:t> und </a:t>
            </a:r>
            <a:r>
              <a:rPr lang="de-CH" sz="2800" u="sng" dirty="0"/>
              <a:t>sozialen</a:t>
            </a:r>
            <a:r>
              <a:rPr lang="de-CH" sz="2800" dirty="0"/>
              <a:t> </a:t>
            </a:r>
            <a:r>
              <a:rPr lang="de-CH" sz="2800" u="sng" dirty="0"/>
              <a:t>Wohlergehens</a:t>
            </a:r>
            <a:r>
              <a:rPr lang="de-CH" sz="2800" dirty="0"/>
              <a:t> und nicht nur das </a:t>
            </a:r>
            <a:r>
              <a:rPr lang="de-CH" sz="2800" u="sng" dirty="0"/>
              <a:t>Fehlen von Krankheit</a:t>
            </a:r>
            <a:r>
              <a:rPr lang="de-CH" sz="2800" dirty="0"/>
              <a:t> oder Gebrechen. Der Besitz des bestmöglichen Gesundheitszustandes bildet eines der </a:t>
            </a:r>
            <a:r>
              <a:rPr lang="de-CH" sz="2800" u="sng" dirty="0"/>
              <a:t>Grundrechte</a:t>
            </a:r>
            <a:r>
              <a:rPr lang="de-CH" sz="2800" dirty="0"/>
              <a:t> jedes menschlichen Wesens, ohne Unterschied der Rasse, der Religion, der politischen Anschauung und der wirtschaftlichen oder sozialen Stellung.</a:t>
            </a:r>
          </a:p>
        </p:txBody>
      </p:sp>
      <p:pic>
        <p:nvPicPr>
          <p:cNvPr id="2160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0900" y="468313"/>
            <a:ext cx="1130300" cy="1223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71295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Datumsplatzhalter 3"/>
          <p:cNvSpPr>
            <a:spLocks noGrp="1"/>
          </p:cNvSpPr>
          <p:nvPr>
            <p:ph type="dt" sz="half" idx="10"/>
          </p:nvPr>
        </p:nvSpPr>
        <p:spPr/>
        <p:txBody>
          <a:bodyPr/>
          <a:lstStyle/>
          <a:p>
            <a:fld id="{9985818B-938C-4486-8344-8F0D0786624F}" type="datetime1">
              <a:rPr lang="de-CH"/>
              <a:pPr/>
              <a:t>27.09.2012</a:t>
            </a:fld>
            <a:endParaRPr lang="de-CH"/>
          </a:p>
        </p:txBody>
      </p:sp>
      <p:sp>
        <p:nvSpPr>
          <p:cNvPr id="24" name="Fußzeilenplatzhalter 4"/>
          <p:cNvSpPr>
            <a:spLocks noGrp="1"/>
          </p:cNvSpPr>
          <p:nvPr>
            <p:ph type="ftr" sz="quarter" idx="11"/>
          </p:nvPr>
        </p:nvSpPr>
        <p:spPr/>
        <p:txBody>
          <a:bodyPr/>
          <a:lstStyle/>
          <a:p>
            <a:r>
              <a:rPr lang="de-CH"/>
              <a:t>Institut Soziale Arbeit und Gesundheit ISAGE</a:t>
            </a:r>
          </a:p>
        </p:txBody>
      </p:sp>
      <p:sp>
        <p:nvSpPr>
          <p:cNvPr id="25" name="Foliennummernplatzhalter 5"/>
          <p:cNvSpPr>
            <a:spLocks noGrp="1"/>
          </p:cNvSpPr>
          <p:nvPr>
            <p:ph type="sldNum" sz="quarter" idx="12"/>
          </p:nvPr>
        </p:nvSpPr>
        <p:spPr/>
        <p:txBody>
          <a:bodyPr/>
          <a:lstStyle/>
          <a:p>
            <a:fld id="{ECAE71E1-9E18-4053-848C-705F102A5A70}" type="slidenum">
              <a:rPr lang="de-CH"/>
              <a:pPr/>
              <a:t>13</a:t>
            </a:fld>
            <a:endParaRPr lang="de-CH"/>
          </a:p>
        </p:txBody>
      </p:sp>
      <p:sp>
        <p:nvSpPr>
          <p:cNvPr id="260098" name="Rectangle 2"/>
          <p:cNvSpPr>
            <a:spLocks noGrp="1" noChangeArrowheads="1"/>
          </p:cNvSpPr>
          <p:nvPr>
            <p:ph type="title"/>
          </p:nvPr>
        </p:nvSpPr>
        <p:spPr/>
        <p:txBody>
          <a:bodyPr/>
          <a:lstStyle/>
          <a:p>
            <a:r>
              <a:rPr lang="de-CH" sz="3600" dirty="0"/>
              <a:t>Gesundheit: </a:t>
            </a:r>
            <a:r>
              <a:rPr lang="de-CH" sz="2800" dirty="0"/>
              <a:t>nicht nur das </a:t>
            </a:r>
            <a:r>
              <a:rPr lang="de-CH" sz="2800" u="sng" dirty="0"/>
              <a:t>Fehlen von </a:t>
            </a:r>
            <a:r>
              <a:rPr lang="de-CH" sz="2800" u="sng" dirty="0" smtClean="0"/>
              <a:t>Krankheit?</a:t>
            </a:r>
            <a:endParaRPr lang="de-CH" sz="3600" dirty="0"/>
          </a:p>
        </p:txBody>
      </p:sp>
      <p:sp>
        <p:nvSpPr>
          <p:cNvPr id="260099" name="Rectangle 3"/>
          <p:cNvSpPr>
            <a:spLocks noGrp="1" noChangeArrowheads="1"/>
          </p:cNvSpPr>
          <p:nvPr>
            <p:ph type="body" idx="1"/>
          </p:nvPr>
        </p:nvSpPr>
        <p:spPr/>
        <p:txBody>
          <a:bodyPr/>
          <a:lstStyle/>
          <a:p>
            <a:pPr>
              <a:lnSpc>
                <a:spcPct val="100000"/>
              </a:lnSpc>
              <a:spcBef>
                <a:spcPct val="0"/>
              </a:spcBef>
            </a:pPr>
            <a:r>
              <a:rPr lang="de-CH" sz="2400" dirty="0"/>
              <a:t>Gegensätze Gesundheit-Krankheit</a:t>
            </a:r>
          </a:p>
          <a:p>
            <a:pPr>
              <a:lnSpc>
                <a:spcPct val="100000"/>
              </a:lnSpc>
              <a:spcBef>
                <a:spcPct val="0"/>
              </a:spcBef>
            </a:pPr>
            <a:endParaRPr lang="de-CH" sz="2400" dirty="0"/>
          </a:p>
          <a:p>
            <a:pPr>
              <a:lnSpc>
                <a:spcPct val="100000"/>
              </a:lnSpc>
              <a:spcBef>
                <a:spcPct val="0"/>
              </a:spcBef>
            </a:pPr>
            <a:endParaRPr lang="de-CH" sz="2400" dirty="0"/>
          </a:p>
          <a:p>
            <a:pPr>
              <a:lnSpc>
                <a:spcPct val="100000"/>
              </a:lnSpc>
              <a:spcBef>
                <a:spcPct val="0"/>
              </a:spcBef>
            </a:pPr>
            <a:r>
              <a:rPr lang="de-CH" sz="2400" dirty="0"/>
              <a:t>Kontinuum Gesundheit-Krankheit</a:t>
            </a:r>
          </a:p>
          <a:p>
            <a:pPr>
              <a:lnSpc>
                <a:spcPct val="100000"/>
              </a:lnSpc>
              <a:spcBef>
                <a:spcPct val="0"/>
              </a:spcBef>
            </a:pPr>
            <a:endParaRPr lang="de-CH" sz="2400" dirty="0"/>
          </a:p>
          <a:p>
            <a:pPr>
              <a:lnSpc>
                <a:spcPct val="100000"/>
              </a:lnSpc>
              <a:spcBef>
                <a:spcPct val="0"/>
              </a:spcBef>
            </a:pPr>
            <a:endParaRPr lang="de-CH" sz="2400" dirty="0"/>
          </a:p>
          <a:p>
            <a:pPr>
              <a:lnSpc>
                <a:spcPct val="100000"/>
              </a:lnSpc>
              <a:spcBef>
                <a:spcPct val="0"/>
              </a:spcBef>
            </a:pPr>
            <a:r>
              <a:rPr lang="de-CH" sz="2400" dirty="0"/>
              <a:t>Nullkorrelation Gesundheit-Krankheit</a:t>
            </a:r>
          </a:p>
          <a:p>
            <a:pPr>
              <a:lnSpc>
                <a:spcPct val="100000"/>
              </a:lnSpc>
              <a:spcBef>
                <a:spcPct val="0"/>
              </a:spcBef>
            </a:pPr>
            <a:endParaRPr lang="de-CH" sz="2400" dirty="0"/>
          </a:p>
          <a:p>
            <a:pPr>
              <a:lnSpc>
                <a:spcPct val="100000"/>
              </a:lnSpc>
              <a:spcBef>
                <a:spcPct val="0"/>
              </a:spcBef>
            </a:pPr>
            <a:endParaRPr lang="de-CH" sz="2400" dirty="0"/>
          </a:p>
          <a:p>
            <a:pPr>
              <a:lnSpc>
                <a:spcPct val="100000"/>
              </a:lnSpc>
              <a:spcBef>
                <a:spcPct val="0"/>
              </a:spcBef>
            </a:pPr>
            <a:r>
              <a:rPr lang="de-CH" sz="2400" dirty="0"/>
              <a:t>Negative Korrelation </a:t>
            </a:r>
            <a:r>
              <a:rPr lang="de-CH" sz="2400" dirty="0" smtClean="0"/>
              <a:t/>
            </a:r>
            <a:br>
              <a:rPr lang="de-CH" sz="2400" dirty="0" smtClean="0"/>
            </a:br>
            <a:r>
              <a:rPr lang="de-CH" sz="2400" dirty="0" smtClean="0"/>
              <a:t>Gesundheit-Krankheit</a:t>
            </a:r>
            <a:endParaRPr lang="de-CH" sz="2400" dirty="0"/>
          </a:p>
        </p:txBody>
      </p:sp>
      <p:sp>
        <p:nvSpPr>
          <p:cNvPr id="260100" name="Oval 4"/>
          <p:cNvSpPr>
            <a:spLocks noChangeArrowheads="1"/>
          </p:cNvSpPr>
          <p:nvPr/>
        </p:nvSpPr>
        <p:spPr bwMode="auto">
          <a:xfrm>
            <a:off x="7283450" y="2271713"/>
            <a:ext cx="252413" cy="2381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01" name="Oval 5"/>
          <p:cNvSpPr>
            <a:spLocks noChangeArrowheads="1"/>
          </p:cNvSpPr>
          <p:nvPr/>
        </p:nvSpPr>
        <p:spPr bwMode="auto">
          <a:xfrm>
            <a:off x="9640888" y="2271713"/>
            <a:ext cx="252412" cy="2381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02" name="Oval 6"/>
          <p:cNvSpPr>
            <a:spLocks noChangeArrowheads="1"/>
          </p:cNvSpPr>
          <p:nvPr/>
        </p:nvSpPr>
        <p:spPr bwMode="auto">
          <a:xfrm>
            <a:off x="7283450" y="3225800"/>
            <a:ext cx="252413" cy="2381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03" name="Oval 7"/>
          <p:cNvSpPr>
            <a:spLocks noChangeArrowheads="1"/>
          </p:cNvSpPr>
          <p:nvPr/>
        </p:nvSpPr>
        <p:spPr bwMode="auto">
          <a:xfrm>
            <a:off x="9640888" y="3225800"/>
            <a:ext cx="252412" cy="2381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04" name="Oval 8"/>
          <p:cNvSpPr>
            <a:spLocks noChangeArrowheads="1"/>
          </p:cNvSpPr>
          <p:nvPr/>
        </p:nvSpPr>
        <p:spPr bwMode="auto">
          <a:xfrm>
            <a:off x="7115175" y="3144838"/>
            <a:ext cx="2946400" cy="398462"/>
          </a:xfrm>
          <a:prstGeom prst="ellipse">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05" name="Line 9"/>
          <p:cNvSpPr>
            <a:spLocks noChangeShapeType="1"/>
          </p:cNvSpPr>
          <p:nvPr/>
        </p:nvSpPr>
        <p:spPr bwMode="auto">
          <a:xfrm>
            <a:off x="8126413" y="5051425"/>
            <a:ext cx="16827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60106" name="Line 10"/>
          <p:cNvSpPr>
            <a:spLocks noChangeShapeType="1"/>
          </p:cNvSpPr>
          <p:nvPr/>
        </p:nvSpPr>
        <p:spPr bwMode="auto">
          <a:xfrm flipV="1">
            <a:off x="8126413" y="3940175"/>
            <a:ext cx="0" cy="11112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60107" name="Line 11"/>
          <p:cNvSpPr>
            <a:spLocks noChangeShapeType="1"/>
          </p:cNvSpPr>
          <p:nvPr/>
        </p:nvSpPr>
        <p:spPr bwMode="auto">
          <a:xfrm>
            <a:off x="8126413" y="6559550"/>
            <a:ext cx="16827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60108" name="Line 12"/>
          <p:cNvSpPr>
            <a:spLocks noChangeShapeType="1"/>
          </p:cNvSpPr>
          <p:nvPr/>
        </p:nvSpPr>
        <p:spPr bwMode="auto">
          <a:xfrm flipV="1">
            <a:off x="8126413" y="5448300"/>
            <a:ext cx="0" cy="11112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60109" name="Oval 13" descr="Große Konfetti"/>
          <p:cNvSpPr>
            <a:spLocks noChangeArrowheads="1"/>
          </p:cNvSpPr>
          <p:nvPr/>
        </p:nvSpPr>
        <p:spPr bwMode="auto">
          <a:xfrm rot="-3147254">
            <a:off x="8723313" y="5418138"/>
            <a:ext cx="236537" cy="1093787"/>
          </a:xfrm>
          <a:prstGeom prst="ellipse">
            <a:avLst/>
          </a:prstGeom>
          <a:pattFill prst="lgConfetti">
            <a:fgClr>
              <a:schemeClr val="tx1"/>
            </a:fgClr>
            <a:bgClr>
              <a:schemeClr val="bg1"/>
            </a:bgClr>
          </a:patt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10" name="Oval 14" descr="Große Konfetti"/>
          <p:cNvSpPr>
            <a:spLocks noChangeArrowheads="1"/>
          </p:cNvSpPr>
          <p:nvPr/>
        </p:nvSpPr>
        <p:spPr bwMode="auto">
          <a:xfrm rot="-3147254">
            <a:off x="8339932" y="3860006"/>
            <a:ext cx="952500" cy="1093787"/>
          </a:xfrm>
          <a:prstGeom prst="ellipse">
            <a:avLst/>
          </a:prstGeom>
          <a:pattFill prst="lgConfetti">
            <a:fgClr>
              <a:schemeClr val="tx1"/>
            </a:fgClr>
            <a:bgClr>
              <a:schemeClr val="bg1"/>
            </a:bgClr>
          </a:patt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60111" name="Rectangle 15"/>
          <p:cNvSpPr>
            <a:spLocks noChangeArrowheads="1"/>
          </p:cNvSpPr>
          <p:nvPr/>
        </p:nvSpPr>
        <p:spPr bwMode="auto">
          <a:xfrm>
            <a:off x="8869363" y="1792288"/>
            <a:ext cx="1733550" cy="51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Krankheit</a:t>
            </a:r>
          </a:p>
        </p:txBody>
      </p:sp>
      <p:sp>
        <p:nvSpPr>
          <p:cNvPr id="260112" name="Rectangle 16"/>
          <p:cNvSpPr>
            <a:spLocks noChangeArrowheads="1"/>
          </p:cNvSpPr>
          <p:nvPr/>
        </p:nvSpPr>
        <p:spPr bwMode="auto">
          <a:xfrm>
            <a:off x="6499225" y="1795463"/>
            <a:ext cx="1885950" cy="51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Gesundheit</a:t>
            </a:r>
          </a:p>
        </p:txBody>
      </p:sp>
      <p:sp>
        <p:nvSpPr>
          <p:cNvPr id="260113" name="Rectangle 17"/>
          <p:cNvSpPr>
            <a:spLocks noChangeArrowheads="1"/>
          </p:cNvSpPr>
          <p:nvPr/>
        </p:nvSpPr>
        <p:spPr bwMode="auto">
          <a:xfrm>
            <a:off x="6499225" y="2689225"/>
            <a:ext cx="18859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Gesundheit</a:t>
            </a:r>
          </a:p>
        </p:txBody>
      </p:sp>
      <p:sp>
        <p:nvSpPr>
          <p:cNvPr id="260114" name="Rectangle 18"/>
          <p:cNvSpPr>
            <a:spLocks noChangeArrowheads="1"/>
          </p:cNvSpPr>
          <p:nvPr/>
        </p:nvSpPr>
        <p:spPr bwMode="auto">
          <a:xfrm>
            <a:off x="6499225" y="3552825"/>
            <a:ext cx="18859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Gesundheit</a:t>
            </a:r>
          </a:p>
        </p:txBody>
      </p:sp>
      <p:sp>
        <p:nvSpPr>
          <p:cNvPr id="260115" name="Rectangle 19"/>
          <p:cNvSpPr>
            <a:spLocks noChangeArrowheads="1"/>
          </p:cNvSpPr>
          <p:nvPr/>
        </p:nvSpPr>
        <p:spPr bwMode="auto">
          <a:xfrm>
            <a:off x="6499225" y="5064125"/>
            <a:ext cx="18859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Gesundheit</a:t>
            </a:r>
          </a:p>
        </p:txBody>
      </p:sp>
      <p:sp>
        <p:nvSpPr>
          <p:cNvPr id="260116" name="Rectangle 20"/>
          <p:cNvSpPr>
            <a:spLocks noChangeArrowheads="1"/>
          </p:cNvSpPr>
          <p:nvPr/>
        </p:nvSpPr>
        <p:spPr bwMode="auto">
          <a:xfrm>
            <a:off x="8875713" y="2689225"/>
            <a:ext cx="17335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Krankheit</a:t>
            </a:r>
          </a:p>
        </p:txBody>
      </p:sp>
      <p:sp>
        <p:nvSpPr>
          <p:cNvPr id="260117" name="Rectangle 21"/>
          <p:cNvSpPr>
            <a:spLocks noChangeArrowheads="1"/>
          </p:cNvSpPr>
          <p:nvPr/>
        </p:nvSpPr>
        <p:spPr bwMode="auto">
          <a:xfrm>
            <a:off x="8875713" y="4921250"/>
            <a:ext cx="17335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Krankheit</a:t>
            </a:r>
          </a:p>
        </p:txBody>
      </p:sp>
      <p:sp>
        <p:nvSpPr>
          <p:cNvPr id="260118" name="Rectangle 22"/>
          <p:cNvSpPr>
            <a:spLocks noChangeArrowheads="1"/>
          </p:cNvSpPr>
          <p:nvPr/>
        </p:nvSpPr>
        <p:spPr bwMode="auto">
          <a:xfrm>
            <a:off x="8875713" y="6432550"/>
            <a:ext cx="17335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a:latin typeface="Times New Roman" pitchFamily="18" charset="0"/>
              </a:rPr>
              <a:t>Krankheit</a:t>
            </a:r>
          </a:p>
        </p:txBody>
      </p:sp>
    </p:spTree>
    <p:extLst>
      <p:ext uri="{BB962C8B-B14F-4D97-AF65-F5344CB8AC3E}">
        <p14:creationId xmlns:p14="http://schemas.microsoft.com/office/powerpoint/2010/main" val="10496187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6AA195B6-3C54-48E4-BA60-1A35CFCA19D6}" type="datetime1">
              <a:rPr lang="de-CH"/>
              <a:pPr/>
              <a:t>27.09.2012</a:t>
            </a:fld>
            <a:endParaRPr lang="de-CH"/>
          </a:p>
        </p:txBody>
      </p:sp>
      <p:sp>
        <p:nvSpPr>
          <p:cNvPr id="5" name="Fußzeilenplatzhalter 4"/>
          <p:cNvSpPr>
            <a:spLocks noGrp="1"/>
          </p:cNvSpPr>
          <p:nvPr>
            <p:ph type="ftr" sz="quarter" idx="11"/>
          </p:nvPr>
        </p:nvSpPr>
        <p:spPr/>
        <p:txBody>
          <a:bodyPr/>
          <a:lstStyle/>
          <a:p>
            <a:r>
              <a:rPr lang="de-CH"/>
              <a:t>Institut Soziale Arbeit und Gesundheit ISAGE</a:t>
            </a:r>
          </a:p>
        </p:txBody>
      </p:sp>
      <p:sp>
        <p:nvSpPr>
          <p:cNvPr id="6" name="Foliennummernplatzhalter 5"/>
          <p:cNvSpPr>
            <a:spLocks noGrp="1"/>
          </p:cNvSpPr>
          <p:nvPr>
            <p:ph type="sldNum" sz="quarter" idx="12"/>
          </p:nvPr>
        </p:nvSpPr>
        <p:spPr/>
        <p:txBody>
          <a:bodyPr/>
          <a:lstStyle/>
          <a:p>
            <a:fld id="{0B8E575B-DFAA-431F-AA00-80F4BA5FE568}" type="slidenum">
              <a:rPr lang="de-CH"/>
              <a:pPr/>
              <a:t>14</a:t>
            </a:fld>
            <a:endParaRPr lang="de-CH"/>
          </a:p>
        </p:txBody>
      </p:sp>
      <p:sp>
        <p:nvSpPr>
          <p:cNvPr id="253954" name="Rectangle 2"/>
          <p:cNvSpPr>
            <a:spLocks noGrp="1" noChangeArrowheads="1"/>
          </p:cNvSpPr>
          <p:nvPr>
            <p:ph type="title"/>
          </p:nvPr>
        </p:nvSpPr>
        <p:spPr>
          <a:xfrm>
            <a:off x="736600" y="755650"/>
            <a:ext cx="9213850" cy="361950"/>
          </a:xfrm>
        </p:spPr>
        <p:txBody>
          <a:bodyPr/>
          <a:lstStyle/>
          <a:p>
            <a:r>
              <a:rPr lang="de-CH" sz="3200"/>
              <a:t>Zusammenhang Gesundheit – Krankheit </a:t>
            </a:r>
            <a:br>
              <a:rPr lang="de-CH" sz="3200"/>
            </a:br>
            <a:r>
              <a:rPr lang="de-CH" sz="3200"/>
              <a:t>am Beispiel der psychischen Gesundheit</a:t>
            </a:r>
          </a:p>
        </p:txBody>
      </p:sp>
      <p:sp>
        <p:nvSpPr>
          <p:cNvPr id="253955" name="Rectangle 3"/>
          <p:cNvSpPr>
            <a:spLocks noGrp="1" noChangeArrowheads="1"/>
          </p:cNvSpPr>
          <p:nvPr>
            <p:ph type="body" idx="1"/>
          </p:nvPr>
        </p:nvSpPr>
        <p:spPr>
          <a:xfrm>
            <a:off x="738188" y="1908175"/>
            <a:ext cx="9213850" cy="4464050"/>
          </a:xfrm>
        </p:spPr>
        <p:txBody>
          <a:bodyPr/>
          <a:lstStyle/>
          <a:p>
            <a:r>
              <a:rPr lang="en-GB" sz="2400" dirty="0" err="1" smtClean="0"/>
              <a:t>Psychische</a:t>
            </a:r>
            <a:r>
              <a:rPr lang="en-GB" sz="2400" dirty="0" smtClean="0"/>
              <a:t> </a:t>
            </a:r>
            <a:r>
              <a:rPr lang="en-GB" sz="2400" dirty="0" err="1" smtClean="0"/>
              <a:t>Gesundheit</a:t>
            </a:r>
            <a:r>
              <a:rPr lang="en-GB" sz="2400" dirty="0" smtClean="0"/>
              <a:t>:</a:t>
            </a:r>
            <a:br>
              <a:rPr lang="en-GB" sz="2400" dirty="0" smtClean="0"/>
            </a:br>
            <a:r>
              <a:rPr lang="en-GB" sz="2400" dirty="0" smtClean="0"/>
              <a:t>„a </a:t>
            </a:r>
            <a:r>
              <a:rPr lang="en-GB" sz="2400" dirty="0"/>
              <a:t>state of well-being in which the individual realizes his or her own abilities, can cope with the normal stresses of life, can work productively and fruitfully, and is able to make a contribution to his or her community“ (World Health Organization, 2004, p. 12)</a:t>
            </a:r>
          </a:p>
          <a:p>
            <a:r>
              <a:rPr lang="de-CH" sz="2400" dirty="0"/>
              <a:t>Frage: Welcher Zusammenhang besteht zu psychischen Störungen?</a:t>
            </a:r>
          </a:p>
        </p:txBody>
      </p:sp>
    </p:spTree>
    <p:extLst>
      <p:ext uri="{BB962C8B-B14F-4D97-AF65-F5344CB8AC3E}">
        <p14:creationId xmlns:p14="http://schemas.microsoft.com/office/powerpoint/2010/main" val="30587198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umsplatzhalter 3"/>
          <p:cNvSpPr>
            <a:spLocks noGrp="1"/>
          </p:cNvSpPr>
          <p:nvPr>
            <p:ph type="dt" sz="half" idx="10"/>
          </p:nvPr>
        </p:nvSpPr>
        <p:spPr/>
        <p:txBody>
          <a:bodyPr/>
          <a:lstStyle/>
          <a:p>
            <a:fld id="{6F7D0A75-7B2A-4918-8394-CB622CD34769}" type="datetime1">
              <a:rPr lang="de-CH"/>
              <a:pPr/>
              <a:t>27.09.2012</a:t>
            </a:fld>
            <a:endParaRPr lang="de-CH"/>
          </a:p>
        </p:txBody>
      </p:sp>
      <p:sp>
        <p:nvSpPr>
          <p:cNvPr id="9" name="Fußzeilenplatzhalter 4"/>
          <p:cNvSpPr>
            <a:spLocks noGrp="1"/>
          </p:cNvSpPr>
          <p:nvPr>
            <p:ph type="ftr" sz="quarter" idx="11"/>
          </p:nvPr>
        </p:nvSpPr>
        <p:spPr/>
        <p:txBody>
          <a:bodyPr/>
          <a:lstStyle/>
          <a:p>
            <a:r>
              <a:rPr lang="de-CH"/>
              <a:t>Institut Soziale Arbeit und Gesundheit ISAGE</a:t>
            </a:r>
          </a:p>
        </p:txBody>
      </p:sp>
      <p:sp>
        <p:nvSpPr>
          <p:cNvPr id="10" name="Foliennummernplatzhalter 5"/>
          <p:cNvSpPr>
            <a:spLocks noGrp="1"/>
          </p:cNvSpPr>
          <p:nvPr>
            <p:ph type="sldNum" sz="quarter" idx="12"/>
          </p:nvPr>
        </p:nvSpPr>
        <p:spPr/>
        <p:txBody>
          <a:bodyPr/>
          <a:lstStyle/>
          <a:p>
            <a:fld id="{DC0C7010-2D0A-4DC1-966D-C4548A308EA2}" type="slidenum">
              <a:rPr lang="de-CH"/>
              <a:pPr/>
              <a:t>15</a:t>
            </a:fld>
            <a:endParaRPr lang="de-CH"/>
          </a:p>
        </p:txBody>
      </p:sp>
      <p:sp>
        <p:nvSpPr>
          <p:cNvPr id="254978" name="AutoShape 2"/>
          <p:cNvSpPr>
            <a:spLocks noChangeArrowheads="1"/>
          </p:cNvSpPr>
          <p:nvPr/>
        </p:nvSpPr>
        <p:spPr bwMode="auto">
          <a:xfrm>
            <a:off x="885825" y="1692275"/>
            <a:ext cx="5616575" cy="4032250"/>
          </a:xfrm>
          <a:prstGeom prst="homePlate">
            <a:avLst>
              <a:gd name="adj" fmla="val 3482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54979" name="Rectangle 3"/>
          <p:cNvSpPr>
            <a:spLocks noGrp="1" noChangeArrowheads="1"/>
          </p:cNvSpPr>
          <p:nvPr>
            <p:ph type="title"/>
          </p:nvPr>
        </p:nvSpPr>
        <p:spPr>
          <a:xfrm>
            <a:off x="736600" y="755650"/>
            <a:ext cx="9213850" cy="361950"/>
          </a:xfrm>
        </p:spPr>
        <p:txBody>
          <a:bodyPr/>
          <a:lstStyle/>
          <a:p>
            <a:r>
              <a:rPr lang="de-CH" sz="3200"/>
              <a:t>Psychische Gesundheit* </a:t>
            </a:r>
            <a:br>
              <a:rPr lang="de-CH" sz="3200"/>
            </a:br>
            <a:r>
              <a:rPr lang="de-CH" sz="2400"/>
              <a:t>nach Corey Keyes (2007)</a:t>
            </a:r>
          </a:p>
        </p:txBody>
      </p:sp>
      <p:sp>
        <p:nvSpPr>
          <p:cNvPr id="254980" name="Rectangle 4"/>
          <p:cNvSpPr>
            <a:spLocks noGrp="1" noChangeArrowheads="1"/>
          </p:cNvSpPr>
          <p:nvPr>
            <p:ph type="body" idx="1"/>
          </p:nvPr>
        </p:nvSpPr>
        <p:spPr>
          <a:xfrm>
            <a:off x="957263" y="1692275"/>
            <a:ext cx="9213850" cy="4464050"/>
          </a:xfrm>
        </p:spPr>
        <p:txBody>
          <a:bodyPr/>
          <a:lstStyle/>
          <a:p>
            <a:pPr marL="174625" indent="-174625">
              <a:lnSpc>
                <a:spcPct val="100000"/>
              </a:lnSpc>
              <a:spcBef>
                <a:spcPct val="0"/>
              </a:spcBef>
              <a:buFontTx/>
              <a:buChar char="•"/>
            </a:pPr>
            <a:r>
              <a:rPr lang="de-CH" sz="2400"/>
              <a:t>Positive Affektivität</a:t>
            </a:r>
          </a:p>
          <a:p>
            <a:pPr marL="174625" indent="-174625">
              <a:lnSpc>
                <a:spcPct val="100000"/>
              </a:lnSpc>
              <a:spcBef>
                <a:spcPct val="0"/>
              </a:spcBef>
              <a:buFontTx/>
              <a:buChar char="•"/>
            </a:pPr>
            <a:r>
              <a:rPr lang="de-CH" sz="2400"/>
              <a:t>Lebenszufriedenheit</a:t>
            </a:r>
          </a:p>
          <a:p>
            <a:pPr marL="174625" indent="-174625">
              <a:lnSpc>
                <a:spcPct val="100000"/>
              </a:lnSpc>
              <a:spcBef>
                <a:spcPct val="0"/>
              </a:spcBef>
              <a:buFontTx/>
              <a:buChar char="•"/>
            </a:pPr>
            <a:r>
              <a:rPr lang="de-CH" sz="2400"/>
              <a:t>Selbstvertrauen</a:t>
            </a:r>
          </a:p>
          <a:p>
            <a:pPr marL="174625" indent="-174625">
              <a:lnSpc>
                <a:spcPct val="100000"/>
              </a:lnSpc>
              <a:spcBef>
                <a:spcPct val="0"/>
              </a:spcBef>
              <a:buFontTx/>
              <a:buChar char="•"/>
            </a:pPr>
            <a:r>
              <a:rPr lang="de-CH" sz="2400"/>
              <a:t>Entwicklungspotential</a:t>
            </a:r>
          </a:p>
          <a:p>
            <a:pPr marL="174625" indent="-174625">
              <a:lnSpc>
                <a:spcPct val="100000"/>
              </a:lnSpc>
              <a:spcBef>
                <a:spcPct val="0"/>
              </a:spcBef>
              <a:buFontTx/>
              <a:buChar char="•"/>
            </a:pPr>
            <a:r>
              <a:rPr lang="de-CH" sz="2400"/>
              <a:t>Lebenssinn</a:t>
            </a:r>
          </a:p>
          <a:p>
            <a:pPr marL="174625" indent="-174625">
              <a:lnSpc>
                <a:spcPct val="100000"/>
              </a:lnSpc>
              <a:spcBef>
                <a:spcPct val="0"/>
              </a:spcBef>
              <a:buFontTx/>
              <a:buChar char="•"/>
            </a:pPr>
            <a:r>
              <a:rPr lang="de-CH" sz="2400"/>
              <a:t>Autonomie</a:t>
            </a:r>
          </a:p>
          <a:p>
            <a:pPr marL="174625" indent="-174625">
              <a:lnSpc>
                <a:spcPct val="100000"/>
              </a:lnSpc>
              <a:spcBef>
                <a:spcPct val="0"/>
              </a:spcBef>
              <a:buFontTx/>
              <a:buChar char="•"/>
            </a:pPr>
            <a:r>
              <a:rPr lang="de-CH" sz="2400"/>
              <a:t>Positive Beziehungen zu anderen</a:t>
            </a:r>
          </a:p>
          <a:p>
            <a:pPr marL="174625" indent="-174625">
              <a:lnSpc>
                <a:spcPct val="100000"/>
              </a:lnSpc>
              <a:spcBef>
                <a:spcPct val="0"/>
              </a:spcBef>
              <a:buFontTx/>
              <a:buChar char="•"/>
            </a:pPr>
            <a:r>
              <a:rPr lang="de-CH" sz="2400"/>
              <a:t>Soziale Akzeptanz</a:t>
            </a:r>
          </a:p>
          <a:p>
            <a:pPr marL="174625" indent="-174625">
              <a:lnSpc>
                <a:spcPct val="100000"/>
              </a:lnSpc>
              <a:spcBef>
                <a:spcPct val="0"/>
              </a:spcBef>
              <a:buFontTx/>
              <a:buChar char="•"/>
            </a:pPr>
            <a:r>
              <a:rPr lang="de-CH" sz="2400"/>
              <a:t>Soziale Teilhabe</a:t>
            </a:r>
          </a:p>
          <a:p>
            <a:pPr marL="174625" indent="-174625">
              <a:lnSpc>
                <a:spcPct val="100000"/>
              </a:lnSpc>
              <a:spcBef>
                <a:spcPct val="0"/>
              </a:spcBef>
              <a:buFontTx/>
              <a:buChar char="•"/>
            </a:pPr>
            <a:r>
              <a:rPr lang="de-CH" sz="2400"/>
              <a:t>Soziale Kohärenz</a:t>
            </a:r>
          </a:p>
          <a:p>
            <a:pPr marL="174625" indent="-174625">
              <a:lnSpc>
                <a:spcPct val="100000"/>
              </a:lnSpc>
              <a:spcBef>
                <a:spcPct val="0"/>
              </a:spcBef>
              <a:buFontTx/>
              <a:buChar char="•"/>
            </a:pPr>
            <a:r>
              <a:rPr lang="de-CH" sz="2400"/>
              <a:t>Soziale Integration</a:t>
            </a:r>
          </a:p>
        </p:txBody>
      </p:sp>
      <p:sp>
        <p:nvSpPr>
          <p:cNvPr id="254981" name="Text Box 5"/>
          <p:cNvSpPr txBox="1">
            <a:spLocks noChangeArrowheads="1"/>
          </p:cNvSpPr>
          <p:nvPr/>
        </p:nvSpPr>
        <p:spPr bwMode="auto">
          <a:xfrm>
            <a:off x="6570663" y="2555875"/>
            <a:ext cx="338455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0975" indent="-180975"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spcBef>
                <a:spcPct val="50000"/>
              </a:spcBef>
              <a:buFontTx/>
              <a:buChar char="•"/>
            </a:pPr>
            <a:r>
              <a:rPr lang="de-CH" sz="2400" b="1"/>
              <a:t>Hohe psychische Gesundheit</a:t>
            </a:r>
          </a:p>
          <a:p>
            <a:pPr>
              <a:spcBef>
                <a:spcPct val="50000"/>
              </a:spcBef>
              <a:buFontTx/>
              <a:buChar char="•"/>
            </a:pPr>
            <a:r>
              <a:rPr lang="de-CH" sz="2400" b="1"/>
              <a:t>Mittlere psychische Gesundheit</a:t>
            </a:r>
          </a:p>
          <a:p>
            <a:pPr>
              <a:spcBef>
                <a:spcPct val="50000"/>
              </a:spcBef>
              <a:buFontTx/>
              <a:buChar char="•"/>
            </a:pPr>
            <a:r>
              <a:rPr lang="de-CH" sz="2400" b="1"/>
              <a:t>Niedrige psychische Gesundheit</a:t>
            </a:r>
          </a:p>
        </p:txBody>
      </p:sp>
      <p:pic>
        <p:nvPicPr>
          <p:cNvPr id="25498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7275" y="107950"/>
            <a:ext cx="1849438" cy="2376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4983" name="Text Box 7"/>
          <p:cNvSpPr txBox="1">
            <a:spLocks noChangeArrowheads="1"/>
          </p:cNvSpPr>
          <p:nvPr/>
        </p:nvSpPr>
        <p:spPr bwMode="auto">
          <a:xfrm>
            <a:off x="4892675" y="6535738"/>
            <a:ext cx="5078413" cy="41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r>
              <a:rPr lang="de-CH" b="1"/>
              <a:t>* Eigentlich psychosoziale Gesundheit</a:t>
            </a:r>
          </a:p>
        </p:txBody>
      </p:sp>
    </p:spTree>
    <p:extLst>
      <p:ext uri="{BB962C8B-B14F-4D97-AF65-F5344CB8AC3E}">
        <p14:creationId xmlns:p14="http://schemas.microsoft.com/office/powerpoint/2010/main" val="26149122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atumsplatzhalter 3"/>
          <p:cNvSpPr>
            <a:spLocks noGrp="1"/>
          </p:cNvSpPr>
          <p:nvPr>
            <p:ph type="dt" sz="half" idx="10"/>
          </p:nvPr>
        </p:nvSpPr>
        <p:spPr/>
        <p:txBody>
          <a:bodyPr/>
          <a:lstStyle/>
          <a:p>
            <a:fld id="{58DF25E8-D225-44B6-9425-873DB17C06F0}" type="datetime1">
              <a:rPr lang="de-CH"/>
              <a:pPr/>
              <a:t>27.09.2012</a:t>
            </a:fld>
            <a:endParaRPr lang="de-CH"/>
          </a:p>
        </p:txBody>
      </p:sp>
      <p:sp>
        <p:nvSpPr>
          <p:cNvPr id="13" name="Fußzeilenplatzhalter 4"/>
          <p:cNvSpPr>
            <a:spLocks noGrp="1"/>
          </p:cNvSpPr>
          <p:nvPr>
            <p:ph type="ftr" sz="quarter" idx="11"/>
          </p:nvPr>
        </p:nvSpPr>
        <p:spPr/>
        <p:txBody>
          <a:bodyPr/>
          <a:lstStyle/>
          <a:p>
            <a:r>
              <a:rPr lang="de-CH"/>
              <a:t>Institut Soziale Arbeit und Gesundheit ISAGE</a:t>
            </a:r>
          </a:p>
        </p:txBody>
      </p:sp>
      <p:sp>
        <p:nvSpPr>
          <p:cNvPr id="14" name="Foliennummernplatzhalter 5"/>
          <p:cNvSpPr>
            <a:spLocks noGrp="1"/>
          </p:cNvSpPr>
          <p:nvPr>
            <p:ph type="sldNum" sz="quarter" idx="12"/>
          </p:nvPr>
        </p:nvSpPr>
        <p:spPr/>
        <p:txBody>
          <a:bodyPr/>
          <a:lstStyle/>
          <a:p>
            <a:fld id="{428EA84F-D034-4026-89DB-D808F8F119CC}" type="slidenum">
              <a:rPr lang="de-CH"/>
              <a:pPr/>
              <a:t>16</a:t>
            </a:fld>
            <a:endParaRPr lang="de-CH"/>
          </a:p>
        </p:txBody>
      </p:sp>
      <p:sp>
        <p:nvSpPr>
          <p:cNvPr id="256002" name="AutoShape 2"/>
          <p:cNvSpPr>
            <a:spLocks noChangeArrowheads="1"/>
          </p:cNvSpPr>
          <p:nvPr/>
        </p:nvSpPr>
        <p:spPr bwMode="auto">
          <a:xfrm>
            <a:off x="882650" y="1692275"/>
            <a:ext cx="6264275" cy="2952750"/>
          </a:xfrm>
          <a:prstGeom prst="homePlate">
            <a:avLst>
              <a:gd name="adj" fmla="val 5303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256003" name="Rectangle 3"/>
          <p:cNvSpPr>
            <a:spLocks noGrp="1" noChangeArrowheads="1"/>
          </p:cNvSpPr>
          <p:nvPr>
            <p:ph type="title"/>
          </p:nvPr>
        </p:nvSpPr>
        <p:spPr/>
        <p:txBody>
          <a:bodyPr/>
          <a:lstStyle/>
          <a:p>
            <a:r>
              <a:rPr lang="de-CH" sz="3200"/>
              <a:t>Symptome Psychischer Störungen </a:t>
            </a:r>
            <a:r>
              <a:rPr lang="de-CH" sz="2400"/>
              <a:t>nach DSM-III-R</a:t>
            </a:r>
          </a:p>
        </p:txBody>
      </p:sp>
      <p:sp>
        <p:nvSpPr>
          <p:cNvPr id="256004" name="Rectangle 4"/>
          <p:cNvSpPr>
            <a:spLocks noGrp="1" noChangeArrowheads="1"/>
          </p:cNvSpPr>
          <p:nvPr>
            <p:ph type="body" idx="1"/>
          </p:nvPr>
        </p:nvSpPr>
        <p:spPr>
          <a:xfrm>
            <a:off x="882650" y="1692275"/>
            <a:ext cx="9213850" cy="4464050"/>
          </a:xfrm>
        </p:spPr>
        <p:txBody>
          <a:bodyPr/>
          <a:lstStyle/>
          <a:p>
            <a:pPr marL="174625" indent="-174625">
              <a:lnSpc>
                <a:spcPct val="100000"/>
              </a:lnSpc>
              <a:spcBef>
                <a:spcPct val="0"/>
              </a:spcBef>
              <a:buFontTx/>
              <a:buChar char="•"/>
            </a:pPr>
            <a:r>
              <a:rPr lang="de-CH" sz="2400" dirty="0"/>
              <a:t>Symptome einer </a:t>
            </a:r>
            <a:br>
              <a:rPr lang="de-CH" sz="2400" dirty="0"/>
            </a:br>
            <a:r>
              <a:rPr lang="de-CH" sz="2400" dirty="0"/>
              <a:t>Episode von „Major Depression“</a:t>
            </a:r>
          </a:p>
          <a:p>
            <a:pPr marL="174625" indent="-174625">
              <a:lnSpc>
                <a:spcPct val="100000"/>
              </a:lnSpc>
              <a:spcBef>
                <a:spcPct val="0"/>
              </a:spcBef>
              <a:buFontTx/>
              <a:buChar char="•"/>
            </a:pPr>
            <a:r>
              <a:rPr lang="de-CH" sz="2400" dirty="0"/>
              <a:t>Symptome einer </a:t>
            </a:r>
            <a:br>
              <a:rPr lang="de-CH" sz="2400" dirty="0"/>
            </a:br>
            <a:r>
              <a:rPr lang="de-CH" sz="2400" dirty="0"/>
              <a:t>Generalisierten Angststörung</a:t>
            </a:r>
          </a:p>
          <a:p>
            <a:pPr marL="174625" indent="-174625">
              <a:lnSpc>
                <a:spcPct val="100000"/>
              </a:lnSpc>
              <a:spcBef>
                <a:spcPct val="0"/>
              </a:spcBef>
              <a:buFontTx/>
              <a:buChar char="•"/>
            </a:pPr>
            <a:r>
              <a:rPr lang="de-CH" sz="2400" dirty="0"/>
              <a:t>Symptome einer </a:t>
            </a:r>
            <a:br>
              <a:rPr lang="de-CH" sz="2400" dirty="0"/>
            </a:br>
            <a:r>
              <a:rPr lang="de-CH" sz="2400" dirty="0"/>
              <a:t>Panikstörung</a:t>
            </a:r>
          </a:p>
          <a:p>
            <a:pPr marL="174625" indent="-174625">
              <a:lnSpc>
                <a:spcPct val="100000"/>
              </a:lnSpc>
              <a:spcBef>
                <a:spcPct val="0"/>
              </a:spcBef>
              <a:buFontTx/>
              <a:buChar char="•"/>
            </a:pPr>
            <a:r>
              <a:rPr lang="de-CH" sz="2400" dirty="0"/>
              <a:t>Symptome einer </a:t>
            </a:r>
            <a:br>
              <a:rPr lang="de-CH" sz="2400" dirty="0"/>
            </a:br>
            <a:r>
              <a:rPr lang="de-CH" sz="2400" dirty="0"/>
              <a:t>Alkoholabhängigkeit</a:t>
            </a:r>
          </a:p>
          <a:p>
            <a:pPr marL="0" indent="0">
              <a:lnSpc>
                <a:spcPct val="100000"/>
              </a:lnSpc>
              <a:spcBef>
                <a:spcPct val="0"/>
              </a:spcBef>
              <a:buNone/>
            </a:pPr>
            <a:endParaRPr lang="de-CH" sz="2400" dirty="0"/>
          </a:p>
        </p:txBody>
      </p:sp>
      <p:sp>
        <p:nvSpPr>
          <p:cNvPr id="256005" name="Text Box 5"/>
          <p:cNvSpPr txBox="1">
            <a:spLocks noChangeArrowheads="1"/>
          </p:cNvSpPr>
          <p:nvPr/>
        </p:nvSpPr>
        <p:spPr bwMode="auto">
          <a:xfrm>
            <a:off x="7308850" y="2052638"/>
            <a:ext cx="338455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spcBef>
                <a:spcPct val="50000"/>
              </a:spcBef>
            </a:pPr>
            <a:r>
              <a:rPr lang="de-CH" sz="2400" b="1"/>
              <a:t>Starke psychische Störung</a:t>
            </a:r>
          </a:p>
          <a:p>
            <a:pPr>
              <a:spcBef>
                <a:spcPct val="50000"/>
              </a:spcBef>
            </a:pPr>
            <a:r>
              <a:rPr lang="de-CH" sz="2400" b="1"/>
              <a:t>vs.</a:t>
            </a:r>
          </a:p>
          <a:p>
            <a:pPr>
              <a:spcBef>
                <a:spcPct val="50000"/>
              </a:spcBef>
            </a:pPr>
            <a:r>
              <a:rPr lang="de-CH" sz="2400" b="1"/>
              <a:t>Schwache psychische Störung</a:t>
            </a:r>
          </a:p>
        </p:txBody>
      </p:sp>
    </p:spTree>
    <p:extLst>
      <p:ext uri="{BB962C8B-B14F-4D97-AF65-F5344CB8AC3E}">
        <p14:creationId xmlns:p14="http://schemas.microsoft.com/office/powerpoint/2010/main" val="29181634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sz="3600" dirty="0" smtClean="0"/>
              <a:t>Zusammenhang Gesundheit-Krankheit</a:t>
            </a:r>
            <a:endParaRPr lang="de-CH" sz="3600" dirty="0"/>
          </a:p>
        </p:txBody>
      </p:sp>
      <p:sp>
        <p:nvSpPr>
          <p:cNvPr id="3" name="Inhaltsplatzhalter 2"/>
          <p:cNvSpPr>
            <a:spLocks noGrp="1"/>
          </p:cNvSpPr>
          <p:nvPr>
            <p:ph idx="1"/>
          </p:nvPr>
        </p:nvSpPr>
        <p:spPr/>
        <p:txBody>
          <a:bodyPr/>
          <a:lstStyle/>
          <a:p>
            <a:pPr marL="174625" indent="-174625">
              <a:lnSpc>
                <a:spcPct val="100000"/>
              </a:lnSpc>
            </a:pPr>
            <a:r>
              <a:rPr lang="de-CH" sz="2400" dirty="0"/>
              <a:t>Korrelation zwischen </a:t>
            </a:r>
            <a:r>
              <a:rPr lang="de-CH" sz="2400" dirty="0" smtClean="0"/>
              <a:t>der psychischen Gesundheit und den Symptomen psychischer Störungen ergab anhand </a:t>
            </a:r>
            <a:r>
              <a:rPr lang="de-CH" sz="2400" dirty="0"/>
              <a:t>einer repräsentativen </a:t>
            </a:r>
            <a:r>
              <a:rPr lang="de-CH" sz="2400" dirty="0" smtClean="0"/>
              <a:t>Bevölkerungsbefragung r</a:t>
            </a:r>
            <a:r>
              <a:rPr lang="de-CH" sz="2400" dirty="0"/>
              <a:t>=-.53.</a:t>
            </a:r>
            <a:br>
              <a:rPr lang="de-CH" sz="2400" dirty="0"/>
            </a:br>
            <a:endParaRPr lang="de-CH" sz="2400" dirty="0" smtClean="0"/>
          </a:p>
          <a:p>
            <a:pPr marL="174625" indent="-174625">
              <a:lnSpc>
                <a:spcPct val="100000"/>
              </a:lnSpc>
            </a:pPr>
            <a:endParaRPr lang="de-CH" sz="2400" dirty="0"/>
          </a:p>
          <a:p>
            <a:pPr marL="174625" indent="-174625">
              <a:lnSpc>
                <a:spcPct val="100000"/>
              </a:lnSpc>
            </a:pPr>
            <a:endParaRPr lang="de-CH" sz="2400" dirty="0" smtClean="0"/>
          </a:p>
          <a:p>
            <a:pPr marL="174625" indent="-174625">
              <a:lnSpc>
                <a:spcPct val="100000"/>
              </a:lnSpc>
            </a:pPr>
            <a:endParaRPr lang="de-CH" sz="2400" dirty="0"/>
          </a:p>
          <a:p>
            <a:pPr marL="174625" indent="-174625">
              <a:lnSpc>
                <a:spcPct val="100000"/>
              </a:lnSpc>
            </a:pPr>
            <a:endParaRPr lang="de-CH" sz="2400" dirty="0" smtClean="0"/>
          </a:p>
          <a:p>
            <a:pPr marL="174625" indent="-174625">
              <a:lnSpc>
                <a:spcPct val="100000"/>
              </a:lnSpc>
            </a:pPr>
            <a:endParaRPr lang="de-CH" sz="2400" dirty="0"/>
          </a:p>
          <a:p>
            <a:pPr marL="174625" indent="-174625">
              <a:lnSpc>
                <a:spcPct val="100000"/>
              </a:lnSpc>
            </a:pPr>
            <a:endParaRPr lang="de-CH" sz="2400" dirty="0" smtClean="0"/>
          </a:p>
          <a:p>
            <a:pPr marL="174625" indent="-174625">
              <a:lnSpc>
                <a:spcPct val="100000"/>
              </a:lnSpc>
            </a:pPr>
            <a:endParaRPr lang="de-CH" sz="2400" dirty="0"/>
          </a:p>
          <a:p>
            <a:pPr marL="0" indent="0">
              <a:lnSpc>
                <a:spcPct val="100000"/>
              </a:lnSpc>
              <a:buNone/>
            </a:pPr>
            <a:endParaRPr lang="de-CH" sz="2400" dirty="0"/>
          </a:p>
          <a:p>
            <a:pPr marL="174625" indent="-174625">
              <a:lnSpc>
                <a:spcPct val="100000"/>
              </a:lnSpc>
            </a:pPr>
            <a:r>
              <a:rPr lang="en-US" sz="1600" dirty="0"/>
              <a:t>Keyes, Corey L. M. (2007). Promoting and Protecting Mental Health as Flourishing. A Complementary Strategy of Improving National Mental Health. In: American Psychologist, 62. Jg. (2), S. 95-118.</a:t>
            </a:r>
            <a:endParaRPr lang="de-CH" sz="1600" dirty="0"/>
          </a:p>
          <a:p>
            <a:endParaRPr lang="de-CH" sz="1600"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17</a:t>
            </a:fld>
            <a:endParaRPr lang="de-CH"/>
          </a:p>
        </p:txBody>
      </p:sp>
      <p:grpSp>
        <p:nvGrpSpPr>
          <p:cNvPr id="13" name="Gruppieren 12"/>
          <p:cNvGrpSpPr/>
          <p:nvPr/>
        </p:nvGrpSpPr>
        <p:grpSpPr>
          <a:xfrm>
            <a:off x="1314252" y="2916537"/>
            <a:ext cx="6552727" cy="3600399"/>
            <a:chOff x="1783876" y="3204926"/>
            <a:chExt cx="4671852" cy="1687553"/>
          </a:xfrm>
        </p:grpSpPr>
        <p:sp>
          <p:nvSpPr>
            <p:cNvPr id="8" name="Line 7"/>
            <p:cNvSpPr>
              <a:spLocks noChangeShapeType="1"/>
            </p:cNvSpPr>
            <p:nvPr/>
          </p:nvSpPr>
          <p:spPr bwMode="auto">
            <a:xfrm>
              <a:off x="3100115" y="4411960"/>
              <a:ext cx="16827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9" name="Line 8"/>
            <p:cNvSpPr>
              <a:spLocks noChangeShapeType="1"/>
            </p:cNvSpPr>
            <p:nvPr/>
          </p:nvSpPr>
          <p:spPr bwMode="auto">
            <a:xfrm flipV="1">
              <a:off x="3100115" y="3300710"/>
              <a:ext cx="0" cy="11112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10" name="Oval 9" descr="Große Konfetti"/>
            <p:cNvSpPr>
              <a:spLocks noChangeArrowheads="1"/>
            </p:cNvSpPr>
            <p:nvPr/>
          </p:nvSpPr>
          <p:spPr bwMode="auto">
            <a:xfrm rot="18452746">
              <a:off x="3697015" y="3270548"/>
              <a:ext cx="236538" cy="1093788"/>
            </a:xfrm>
            <a:prstGeom prst="ellipse">
              <a:avLst/>
            </a:prstGeom>
            <a:pattFill prst="lgConfetti">
              <a:fgClr>
                <a:schemeClr val="tx1"/>
              </a:fgClr>
              <a:bgClr>
                <a:schemeClr val="bg1"/>
              </a:bgClr>
            </a:patt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a:p>
          </p:txBody>
        </p:sp>
        <p:sp>
          <p:nvSpPr>
            <p:cNvPr id="11" name="Rectangle 10"/>
            <p:cNvSpPr>
              <a:spLocks noChangeArrowheads="1"/>
            </p:cNvSpPr>
            <p:nvPr/>
          </p:nvSpPr>
          <p:spPr bwMode="auto">
            <a:xfrm>
              <a:off x="1783876" y="3204926"/>
              <a:ext cx="18859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dirty="0">
                  <a:latin typeface="Times New Roman" pitchFamily="18" charset="0"/>
                </a:rPr>
                <a:t>Gesundheit</a:t>
              </a:r>
            </a:p>
          </p:txBody>
        </p:sp>
        <p:sp>
          <p:nvSpPr>
            <p:cNvPr id="12" name="Rectangle 11"/>
            <p:cNvSpPr>
              <a:spLocks noChangeArrowheads="1"/>
            </p:cNvSpPr>
            <p:nvPr/>
          </p:nvSpPr>
          <p:spPr bwMode="auto">
            <a:xfrm>
              <a:off x="4722178" y="4376541"/>
              <a:ext cx="17335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p>
              <a:pPr algn="l" defTabSz="1042988"/>
              <a:r>
                <a:rPr lang="de-CH" sz="2700" b="1" dirty="0">
                  <a:latin typeface="Times New Roman" pitchFamily="18" charset="0"/>
                </a:rPr>
                <a:t>Krankheit</a:t>
              </a:r>
            </a:p>
          </p:txBody>
        </p:sp>
      </p:grpSp>
    </p:spTree>
    <p:extLst>
      <p:ext uri="{BB962C8B-B14F-4D97-AF65-F5344CB8AC3E}">
        <p14:creationId xmlns:p14="http://schemas.microsoft.com/office/powerpoint/2010/main" val="42772724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3"/>
          <p:cNvSpPr>
            <a:spLocks noGrp="1"/>
          </p:cNvSpPr>
          <p:nvPr>
            <p:ph type="dt" sz="half" idx="10"/>
          </p:nvPr>
        </p:nvSpPr>
        <p:spPr/>
        <p:txBody>
          <a:bodyPr/>
          <a:lstStyle/>
          <a:p>
            <a:fld id="{4D0CE7E1-9BA2-400E-801C-1120E16BD510}" type="datetime1">
              <a:rPr lang="de-CH"/>
              <a:pPr/>
              <a:t>27.09.2012</a:t>
            </a:fld>
            <a:endParaRPr lang="de-CH"/>
          </a:p>
        </p:txBody>
      </p:sp>
      <p:sp>
        <p:nvSpPr>
          <p:cNvPr id="6" name="Fußzeilenplatzhalter 4"/>
          <p:cNvSpPr>
            <a:spLocks noGrp="1"/>
          </p:cNvSpPr>
          <p:nvPr>
            <p:ph type="ftr" sz="quarter" idx="11"/>
          </p:nvPr>
        </p:nvSpPr>
        <p:spPr/>
        <p:txBody>
          <a:bodyPr/>
          <a:lstStyle/>
          <a:p>
            <a:r>
              <a:rPr lang="de-CH"/>
              <a:t>Institut Soziale Arbeit und Gesundheit ISAGE</a:t>
            </a:r>
          </a:p>
        </p:txBody>
      </p:sp>
      <p:sp>
        <p:nvSpPr>
          <p:cNvPr id="7" name="Foliennummernplatzhalter 5"/>
          <p:cNvSpPr>
            <a:spLocks noGrp="1"/>
          </p:cNvSpPr>
          <p:nvPr>
            <p:ph type="sldNum" sz="quarter" idx="12"/>
          </p:nvPr>
        </p:nvSpPr>
        <p:spPr/>
        <p:txBody>
          <a:bodyPr/>
          <a:lstStyle/>
          <a:p>
            <a:fld id="{4E8D50CA-2996-4A26-A720-2E3379DE90F5}" type="slidenum">
              <a:rPr lang="de-CH"/>
              <a:pPr/>
              <a:t>18</a:t>
            </a:fld>
            <a:endParaRPr lang="de-CH"/>
          </a:p>
        </p:txBody>
      </p:sp>
      <p:sp>
        <p:nvSpPr>
          <p:cNvPr id="245762" name="Rectangle 2"/>
          <p:cNvSpPr>
            <a:spLocks noGrp="1" noChangeArrowheads="1"/>
          </p:cNvSpPr>
          <p:nvPr>
            <p:ph type="title"/>
          </p:nvPr>
        </p:nvSpPr>
        <p:spPr/>
        <p:txBody>
          <a:bodyPr/>
          <a:lstStyle/>
          <a:p>
            <a:r>
              <a:rPr lang="en-GB" sz="3200"/>
              <a:t>Circuits of dispossession and privilege</a:t>
            </a:r>
          </a:p>
        </p:txBody>
      </p:sp>
      <p:sp>
        <p:nvSpPr>
          <p:cNvPr id="245763" name="Rectangle 3"/>
          <p:cNvSpPr>
            <a:spLocks noGrp="1" noChangeArrowheads="1"/>
          </p:cNvSpPr>
          <p:nvPr>
            <p:ph type="body" idx="1"/>
          </p:nvPr>
        </p:nvSpPr>
        <p:spPr/>
        <p:txBody>
          <a:bodyPr/>
          <a:lstStyle/>
          <a:p>
            <a:pPr>
              <a:lnSpc>
                <a:spcPct val="105000"/>
              </a:lnSpc>
            </a:pPr>
            <a:r>
              <a:rPr lang="de-CH" sz="2400" dirty="0"/>
              <a:t>Studie zur „Spirale der Verwehrung“ bei Jugendlichen </a:t>
            </a:r>
            <a:br>
              <a:rPr lang="de-CH" sz="2400" dirty="0"/>
            </a:br>
            <a:r>
              <a:rPr lang="de-CH" sz="2400" dirty="0"/>
              <a:t>in NYC (Fine &amp; </a:t>
            </a:r>
            <a:r>
              <a:rPr lang="de-CH" sz="2400" dirty="0" err="1"/>
              <a:t>Ruglis</a:t>
            </a:r>
            <a:r>
              <a:rPr lang="de-CH" sz="2400" dirty="0"/>
              <a:t>, 2009</a:t>
            </a:r>
            <a:r>
              <a:rPr lang="de-CH" sz="2400" dirty="0" smtClean="0"/>
              <a:t>).</a:t>
            </a:r>
          </a:p>
          <a:p>
            <a:pPr marL="0" indent="0">
              <a:lnSpc>
                <a:spcPct val="105000"/>
              </a:lnSpc>
              <a:buNone/>
            </a:pPr>
            <a:endParaRPr lang="de-CH" sz="2400" dirty="0"/>
          </a:p>
          <a:p>
            <a:pPr lvl="1">
              <a:lnSpc>
                <a:spcPct val="105000"/>
              </a:lnSpc>
            </a:pPr>
            <a:r>
              <a:rPr lang="de-CH" sz="2000" dirty="0"/>
              <a:t>Bildung (z.B. Schulausschlüsse), </a:t>
            </a:r>
            <a:endParaRPr lang="de-CH" sz="2000" dirty="0" smtClean="0"/>
          </a:p>
          <a:p>
            <a:pPr lvl="1">
              <a:lnSpc>
                <a:spcPct val="105000"/>
              </a:lnSpc>
            </a:pPr>
            <a:r>
              <a:rPr lang="de-CH" sz="2000" dirty="0" smtClean="0"/>
              <a:t>Justiz </a:t>
            </a:r>
            <a:r>
              <a:rPr lang="de-CH" sz="2000" dirty="0"/>
              <a:t>(z.B. Verhaftungen durch die Polizei), </a:t>
            </a:r>
            <a:endParaRPr lang="de-CH" sz="2000" dirty="0" smtClean="0"/>
          </a:p>
          <a:p>
            <a:pPr lvl="1">
              <a:lnSpc>
                <a:spcPct val="105000"/>
              </a:lnSpc>
            </a:pPr>
            <a:r>
              <a:rPr lang="de-CH" sz="2000" dirty="0" smtClean="0"/>
              <a:t>Familie </a:t>
            </a:r>
            <a:r>
              <a:rPr lang="de-CH" sz="2000" dirty="0"/>
              <a:t>(z.B. Verwahrlosung), </a:t>
            </a:r>
            <a:endParaRPr lang="de-CH" sz="2000" dirty="0" smtClean="0"/>
          </a:p>
          <a:p>
            <a:pPr lvl="1">
              <a:lnSpc>
                <a:spcPct val="105000"/>
              </a:lnSpc>
            </a:pPr>
            <a:r>
              <a:rPr lang="de-CH" sz="2000" dirty="0" smtClean="0"/>
              <a:t>Gesundheitsversorgung </a:t>
            </a:r>
            <a:r>
              <a:rPr lang="de-CH" sz="2000" dirty="0"/>
              <a:t>(z.B. Keinen Zugang) </a:t>
            </a:r>
            <a:r>
              <a:rPr lang="de-CH" sz="2000" dirty="0" smtClean="0"/>
              <a:t>=&gt;</a:t>
            </a:r>
          </a:p>
          <a:p>
            <a:pPr marL="0" indent="0">
              <a:lnSpc>
                <a:spcPct val="105000"/>
              </a:lnSpc>
              <a:buNone/>
            </a:pPr>
            <a:endParaRPr lang="de-CH" sz="2400" dirty="0"/>
          </a:p>
          <a:p>
            <a:pPr>
              <a:lnSpc>
                <a:spcPct val="105000"/>
              </a:lnSpc>
            </a:pPr>
            <a:r>
              <a:rPr lang="de-CH" sz="2400" dirty="0" err="1"/>
              <a:t>Dispossession</a:t>
            </a:r>
            <a:r>
              <a:rPr lang="de-CH" sz="2400" dirty="0"/>
              <a:t> Index: </a:t>
            </a:r>
            <a:br>
              <a:rPr lang="de-CH" sz="2400" dirty="0"/>
            </a:br>
            <a:r>
              <a:rPr lang="de-CH" sz="2400" dirty="0"/>
              <a:t>0 = keine Verwehrung der Chancen bis </a:t>
            </a:r>
            <a:br>
              <a:rPr lang="de-CH" sz="2400" dirty="0"/>
            </a:br>
            <a:r>
              <a:rPr lang="de-CH" sz="2400" dirty="0"/>
              <a:t>4 = Verwehrung der Chancen in den 4 Sektoren</a:t>
            </a:r>
          </a:p>
        </p:txBody>
      </p:sp>
      <p:pic>
        <p:nvPicPr>
          <p:cNvPr id="2457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3050" y="107950"/>
            <a:ext cx="1397000" cy="194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95349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Datumsplatzhalter 3"/>
          <p:cNvSpPr>
            <a:spLocks noGrp="1"/>
          </p:cNvSpPr>
          <p:nvPr>
            <p:ph type="dt" sz="half" idx="10"/>
          </p:nvPr>
        </p:nvSpPr>
        <p:spPr/>
        <p:txBody>
          <a:bodyPr/>
          <a:lstStyle/>
          <a:p>
            <a:fld id="{5678B0D7-78B8-4D33-B6EF-2DB8FA337795}" type="datetime1">
              <a:rPr lang="de-CH"/>
              <a:pPr/>
              <a:t>27.09.2012</a:t>
            </a:fld>
            <a:endParaRPr lang="de-CH"/>
          </a:p>
        </p:txBody>
      </p:sp>
      <p:sp>
        <p:nvSpPr>
          <p:cNvPr id="102" name="Fußzeilenplatzhalter 4"/>
          <p:cNvSpPr>
            <a:spLocks noGrp="1"/>
          </p:cNvSpPr>
          <p:nvPr>
            <p:ph type="ftr" sz="quarter" idx="11"/>
          </p:nvPr>
        </p:nvSpPr>
        <p:spPr/>
        <p:txBody>
          <a:bodyPr/>
          <a:lstStyle/>
          <a:p>
            <a:r>
              <a:rPr lang="de-CH"/>
              <a:t>Institut Soziale Arbeit und Gesundheit ISAGE</a:t>
            </a:r>
          </a:p>
        </p:txBody>
      </p:sp>
      <p:sp>
        <p:nvSpPr>
          <p:cNvPr id="103" name="Foliennummernplatzhalter 5"/>
          <p:cNvSpPr>
            <a:spLocks noGrp="1"/>
          </p:cNvSpPr>
          <p:nvPr>
            <p:ph type="sldNum" sz="quarter" idx="12"/>
          </p:nvPr>
        </p:nvSpPr>
        <p:spPr/>
        <p:txBody>
          <a:bodyPr/>
          <a:lstStyle/>
          <a:p>
            <a:fld id="{51BE94AA-418D-4BEF-BE44-0DFEBF2943A3}" type="slidenum">
              <a:rPr lang="de-CH"/>
              <a:pPr/>
              <a:t>19</a:t>
            </a:fld>
            <a:endParaRPr lang="de-CH"/>
          </a:p>
        </p:txBody>
      </p:sp>
      <p:sp>
        <p:nvSpPr>
          <p:cNvPr id="246786" name="Rectangle 2"/>
          <p:cNvSpPr>
            <a:spLocks noGrp="1" noChangeArrowheads="1"/>
          </p:cNvSpPr>
          <p:nvPr>
            <p:ph type="title"/>
          </p:nvPr>
        </p:nvSpPr>
        <p:spPr/>
        <p:txBody>
          <a:bodyPr/>
          <a:lstStyle/>
          <a:p>
            <a:r>
              <a:rPr lang="en-GB" sz="3200"/>
              <a:t>Circuits of dispossession and privilege</a:t>
            </a:r>
          </a:p>
        </p:txBody>
      </p:sp>
      <p:pic>
        <p:nvPicPr>
          <p:cNvPr id="2467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3050" y="107950"/>
            <a:ext cx="1397000" cy="194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6791" name="AutoShape 7"/>
          <p:cNvSpPr>
            <a:spLocks noChangeAspect="1" noChangeArrowheads="1" noTextEdit="1"/>
          </p:cNvSpPr>
          <p:nvPr/>
        </p:nvSpPr>
        <p:spPr bwMode="auto">
          <a:xfrm>
            <a:off x="928688" y="1476375"/>
            <a:ext cx="9242425" cy="574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CH"/>
          </a:p>
        </p:txBody>
      </p:sp>
      <p:sp>
        <p:nvSpPr>
          <p:cNvPr id="246793" name="Rectangle 9"/>
          <p:cNvSpPr>
            <a:spLocks noChangeArrowheads="1"/>
          </p:cNvSpPr>
          <p:nvPr/>
        </p:nvSpPr>
        <p:spPr bwMode="auto">
          <a:xfrm>
            <a:off x="1524000" y="1757363"/>
            <a:ext cx="7112000" cy="475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CH"/>
          </a:p>
        </p:txBody>
      </p:sp>
      <p:sp>
        <p:nvSpPr>
          <p:cNvPr id="246794" name="Line 10"/>
          <p:cNvSpPr>
            <a:spLocks noChangeShapeType="1"/>
          </p:cNvSpPr>
          <p:nvPr/>
        </p:nvSpPr>
        <p:spPr bwMode="auto">
          <a:xfrm>
            <a:off x="1524000" y="5919788"/>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795" name="Line 11"/>
          <p:cNvSpPr>
            <a:spLocks noChangeShapeType="1"/>
          </p:cNvSpPr>
          <p:nvPr/>
        </p:nvSpPr>
        <p:spPr bwMode="auto">
          <a:xfrm>
            <a:off x="1524000" y="5330825"/>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796" name="Line 12"/>
          <p:cNvSpPr>
            <a:spLocks noChangeShapeType="1"/>
          </p:cNvSpPr>
          <p:nvPr/>
        </p:nvSpPr>
        <p:spPr bwMode="auto">
          <a:xfrm>
            <a:off x="1524000" y="4735513"/>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797" name="Line 13"/>
          <p:cNvSpPr>
            <a:spLocks noChangeShapeType="1"/>
          </p:cNvSpPr>
          <p:nvPr/>
        </p:nvSpPr>
        <p:spPr bwMode="auto">
          <a:xfrm>
            <a:off x="1524000" y="4140200"/>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798" name="Line 14"/>
          <p:cNvSpPr>
            <a:spLocks noChangeShapeType="1"/>
          </p:cNvSpPr>
          <p:nvPr/>
        </p:nvSpPr>
        <p:spPr bwMode="auto">
          <a:xfrm>
            <a:off x="1524000" y="3544888"/>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799" name="Line 15"/>
          <p:cNvSpPr>
            <a:spLocks noChangeShapeType="1"/>
          </p:cNvSpPr>
          <p:nvPr/>
        </p:nvSpPr>
        <p:spPr bwMode="auto">
          <a:xfrm>
            <a:off x="1524000" y="2947988"/>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00" name="Line 16"/>
          <p:cNvSpPr>
            <a:spLocks noChangeShapeType="1"/>
          </p:cNvSpPr>
          <p:nvPr/>
        </p:nvSpPr>
        <p:spPr bwMode="auto">
          <a:xfrm>
            <a:off x="1524000" y="2352675"/>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01" name="Line 17"/>
          <p:cNvSpPr>
            <a:spLocks noChangeShapeType="1"/>
          </p:cNvSpPr>
          <p:nvPr/>
        </p:nvSpPr>
        <p:spPr bwMode="auto">
          <a:xfrm>
            <a:off x="1524000" y="1757363"/>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02" name="Rectangle 18"/>
          <p:cNvSpPr>
            <a:spLocks noChangeArrowheads="1"/>
          </p:cNvSpPr>
          <p:nvPr/>
        </p:nvSpPr>
        <p:spPr bwMode="auto">
          <a:xfrm>
            <a:off x="1524000" y="1757363"/>
            <a:ext cx="7112000" cy="4759325"/>
          </a:xfrm>
          <a:prstGeom prst="rect">
            <a:avLst/>
          </a:prstGeom>
          <a:noFill/>
          <a:ln w="14288">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de-CH"/>
          </a:p>
        </p:txBody>
      </p:sp>
      <p:sp>
        <p:nvSpPr>
          <p:cNvPr id="246823" name="Line 39"/>
          <p:cNvSpPr>
            <a:spLocks noChangeShapeType="1"/>
          </p:cNvSpPr>
          <p:nvPr/>
        </p:nvSpPr>
        <p:spPr bwMode="auto">
          <a:xfrm>
            <a:off x="1524000" y="1757363"/>
            <a:ext cx="0" cy="47593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24" name="Line 40"/>
          <p:cNvSpPr>
            <a:spLocks noChangeShapeType="1"/>
          </p:cNvSpPr>
          <p:nvPr/>
        </p:nvSpPr>
        <p:spPr bwMode="auto">
          <a:xfrm>
            <a:off x="1476375" y="6516688"/>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25" name="Line 41"/>
          <p:cNvSpPr>
            <a:spLocks noChangeShapeType="1"/>
          </p:cNvSpPr>
          <p:nvPr/>
        </p:nvSpPr>
        <p:spPr bwMode="auto">
          <a:xfrm>
            <a:off x="1476375" y="5919788"/>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26" name="Line 42"/>
          <p:cNvSpPr>
            <a:spLocks noChangeShapeType="1"/>
          </p:cNvSpPr>
          <p:nvPr/>
        </p:nvSpPr>
        <p:spPr bwMode="auto">
          <a:xfrm>
            <a:off x="1476375" y="5330825"/>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27" name="Line 43"/>
          <p:cNvSpPr>
            <a:spLocks noChangeShapeType="1"/>
          </p:cNvSpPr>
          <p:nvPr/>
        </p:nvSpPr>
        <p:spPr bwMode="auto">
          <a:xfrm>
            <a:off x="1476375" y="4735513"/>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28" name="Line 44"/>
          <p:cNvSpPr>
            <a:spLocks noChangeShapeType="1"/>
          </p:cNvSpPr>
          <p:nvPr/>
        </p:nvSpPr>
        <p:spPr bwMode="auto">
          <a:xfrm>
            <a:off x="1476375" y="4140200"/>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29" name="Line 45"/>
          <p:cNvSpPr>
            <a:spLocks noChangeShapeType="1"/>
          </p:cNvSpPr>
          <p:nvPr/>
        </p:nvSpPr>
        <p:spPr bwMode="auto">
          <a:xfrm>
            <a:off x="1476375" y="3544888"/>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0" name="Line 46"/>
          <p:cNvSpPr>
            <a:spLocks noChangeShapeType="1"/>
          </p:cNvSpPr>
          <p:nvPr/>
        </p:nvSpPr>
        <p:spPr bwMode="auto">
          <a:xfrm>
            <a:off x="1476375" y="2947988"/>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1" name="Line 47"/>
          <p:cNvSpPr>
            <a:spLocks noChangeShapeType="1"/>
          </p:cNvSpPr>
          <p:nvPr/>
        </p:nvSpPr>
        <p:spPr bwMode="auto">
          <a:xfrm>
            <a:off x="1476375" y="2352675"/>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2" name="Line 48"/>
          <p:cNvSpPr>
            <a:spLocks noChangeShapeType="1"/>
          </p:cNvSpPr>
          <p:nvPr/>
        </p:nvSpPr>
        <p:spPr bwMode="auto">
          <a:xfrm>
            <a:off x="1476375" y="1757363"/>
            <a:ext cx="4762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3" name="Line 49"/>
          <p:cNvSpPr>
            <a:spLocks noChangeShapeType="1"/>
          </p:cNvSpPr>
          <p:nvPr/>
        </p:nvSpPr>
        <p:spPr bwMode="auto">
          <a:xfrm>
            <a:off x="1524000" y="6516688"/>
            <a:ext cx="71120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4" name="Line 50"/>
          <p:cNvSpPr>
            <a:spLocks noChangeShapeType="1"/>
          </p:cNvSpPr>
          <p:nvPr/>
        </p:nvSpPr>
        <p:spPr bwMode="auto">
          <a:xfrm flipV="1">
            <a:off x="1524000" y="6516688"/>
            <a:ext cx="0" cy="476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5" name="Line 51"/>
          <p:cNvSpPr>
            <a:spLocks noChangeShapeType="1"/>
          </p:cNvSpPr>
          <p:nvPr/>
        </p:nvSpPr>
        <p:spPr bwMode="auto">
          <a:xfrm flipV="1">
            <a:off x="3298825" y="6516688"/>
            <a:ext cx="0" cy="476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6" name="Line 52"/>
          <p:cNvSpPr>
            <a:spLocks noChangeShapeType="1"/>
          </p:cNvSpPr>
          <p:nvPr/>
        </p:nvSpPr>
        <p:spPr bwMode="auto">
          <a:xfrm flipV="1">
            <a:off x="5080000" y="6516688"/>
            <a:ext cx="0" cy="476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7" name="Line 53"/>
          <p:cNvSpPr>
            <a:spLocks noChangeShapeType="1"/>
          </p:cNvSpPr>
          <p:nvPr/>
        </p:nvSpPr>
        <p:spPr bwMode="auto">
          <a:xfrm flipV="1">
            <a:off x="6854825" y="6516688"/>
            <a:ext cx="0" cy="476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38" name="Line 54"/>
          <p:cNvSpPr>
            <a:spLocks noChangeShapeType="1"/>
          </p:cNvSpPr>
          <p:nvPr/>
        </p:nvSpPr>
        <p:spPr bwMode="auto">
          <a:xfrm flipV="1">
            <a:off x="8636000" y="6516688"/>
            <a:ext cx="0" cy="476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de-CH"/>
          </a:p>
        </p:txBody>
      </p:sp>
      <p:sp>
        <p:nvSpPr>
          <p:cNvPr id="246859" name="Rectangle 75"/>
          <p:cNvSpPr>
            <a:spLocks noChangeArrowheads="1"/>
          </p:cNvSpPr>
          <p:nvPr/>
        </p:nvSpPr>
        <p:spPr bwMode="auto">
          <a:xfrm>
            <a:off x="1250950" y="6427788"/>
            <a:ext cx="2190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0%</a:t>
            </a:r>
            <a:endParaRPr lang="de-CH"/>
          </a:p>
        </p:txBody>
      </p:sp>
      <p:sp>
        <p:nvSpPr>
          <p:cNvPr id="246860" name="Rectangle 76"/>
          <p:cNvSpPr>
            <a:spLocks noChangeArrowheads="1"/>
          </p:cNvSpPr>
          <p:nvPr/>
        </p:nvSpPr>
        <p:spPr bwMode="auto">
          <a:xfrm>
            <a:off x="1160463" y="5830888"/>
            <a:ext cx="3032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10%</a:t>
            </a:r>
            <a:endParaRPr lang="de-CH"/>
          </a:p>
        </p:txBody>
      </p:sp>
      <p:sp>
        <p:nvSpPr>
          <p:cNvPr id="246861" name="Rectangle 77"/>
          <p:cNvSpPr>
            <a:spLocks noChangeArrowheads="1"/>
          </p:cNvSpPr>
          <p:nvPr/>
        </p:nvSpPr>
        <p:spPr bwMode="auto">
          <a:xfrm>
            <a:off x="1160463" y="5235575"/>
            <a:ext cx="303212"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20%</a:t>
            </a:r>
            <a:endParaRPr lang="de-CH"/>
          </a:p>
        </p:txBody>
      </p:sp>
      <p:sp>
        <p:nvSpPr>
          <p:cNvPr id="246862" name="Rectangle 78"/>
          <p:cNvSpPr>
            <a:spLocks noChangeArrowheads="1"/>
          </p:cNvSpPr>
          <p:nvPr/>
        </p:nvSpPr>
        <p:spPr bwMode="auto">
          <a:xfrm>
            <a:off x="1160463" y="4640263"/>
            <a:ext cx="3032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30%</a:t>
            </a:r>
            <a:endParaRPr lang="de-CH"/>
          </a:p>
        </p:txBody>
      </p:sp>
      <p:sp>
        <p:nvSpPr>
          <p:cNvPr id="246863" name="Rectangle 79"/>
          <p:cNvSpPr>
            <a:spLocks noChangeArrowheads="1"/>
          </p:cNvSpPr>
          <p:nvPr/>
        </p:nvSpPr>
        <p:spPr bwMode="auto">
          <a:xfrm>
            <a:off x="1160463" y="4044950"/>
            <a:ext cx="303212"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40%</a:t>
            </a:r>
            <a:endParaRPr lang="de-CH"/>
          </a:p>
        </p:txBody>
      </p:sp>
      <p:sp>
        <p:nvSpPr>
          <p:cNvPr id="246864" name="Rectangle 80"/>
          <p:cNvSpPr>
            <a:spLocks noChangeArrowheads="1"/>
          </p:cNvSpPr>
          <p:nvPr/>
        </p:nvSpPr>
        <p:spPr bwMode="auto">
          <a:xfrm>
            <a:off x="1160463" y="3448050"/>
            <a:ext cx="303212"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50%</a:t>
            </a:r>
            <a:endParaRPr lang="de-CH"/>
          </a:p>
        </p:txBody>
      </p:sp>
      <p:sp>
        <p:nvSpPr>
          <p:cNvPr id="246865" name="Rectangle 81"/>
          <p:cNvSpPr>
            <a:spLocks noChangeArrowheads="1"/>
          </p:cNvSpPr>
          <p:nvPr/>
        </p:nvSpPr>
        <p:spPr bwMode="auto">
          <a:xfrm>
            <a:off x="1160463" y="2859088"/>
            <a:ext cx="3032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60%</a:t>
            </a:r>
            <a:endParaRPr lang="de-CH"/>
          </a:p>
        </p:txBody>
      </p:sp>
      <p:sp>
        <p:nvSpPr>
          <p:cNvPr id="246866" name="Rectangle 82"/>
          <p:cNvSpPr>
            <a:spLocks noChangeArrowheads="1"/>
          </p:cNvSpPr>
          <p:nvPr/>
        </p:nvSpPr>
        <p:spPr bwMode="auto">
          <a:xfrm>
            <a:off x="1160463" y="2263775"/>
            <a:ext cx="303212"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70%</a:t>
            </a:r>
            <a:endParaRPr lang="de-CH"/>
          </a:p>
        </p:txBody>
      </p:sp>
      <p:sp>
        <p:nvSpPr>
          <p:cNvPr id="246867" name="Rectangle 83"/>
          <p:cNvSpPr>
            <a:spLocks noChangeArrowheads="1"/>
          </p:cNvSpPr>
          <p:nvPr/>
        </p:nvSpPr>
        <p:spPr bwMode="auto">
          <a:xfrm>
            <a:off x="1160463" y="1668463"/>
            <a:ext cx="3032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80%</a:t>
            </a:r>
            <a:endParaRPr lang="de-CH"/>
          </a:p>
        </p:txBody>
      </p:sp>
      <p:sp>
        <p:nvSpPr>
          <p:cNvPr id="246868" name="Rectangle 84"/>
          <p:cNvSpPr>
            <a:spLocks noChangeArrowheads="1"/>
          </p:cNvSpPr>
          <p:nvPr/>
        </p:nvSpPr>
        <p:spPr bwMode="auto">
          <a:xfrm>
            <a:off x="2230438" y="6653213"/>
            <a:ext cx="50006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Gewalt</a:t>
            </a:r>
            <a:endParaRPr lang="de-CH"/>
          </a:p>
        </p:txBody>
      </p:sp>
      <p:sp>
        <p:nvSpPr>
          <p:cNvPr id="246869" name="Rectangle 85"/>
          <p:cNvSpPr>
            <a:spLocks noChangeArrowheads="1"/>
          </p:cNvSpPr>
          <p:nvPr/>
        </p:nvSpPr>
        <p:spPr bwMode="auto">
          <a:xfrm>
            <a:off x="3702050" y="6653213"/>
            <a:ext cx="10572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Ungeschützter</a:t>
            </a:r>
            <a:endParaRPr lang="de-CH"/>
          </a:p>
        </p:txBody>
      </p:sp>
      <p:sp>
        <p:nvSpPr>
          <p:cNvPr id="246870" name="Rectangle 86"/>
          <p:cNvSpPr>
            <a:spLocks noChangeArrowheads="1"/>
          </p:cNvSpPr>
          <p:nvPr/>
        </p:nvSpPr>
        <p:spPr bwMode="auto">
          <a:xfrm>
            <a:off x="3490913" y="6845300"/>
            <a:ext cx="1452562"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Geschlechtsverkehr</a:t>
            </a:r>
            <a:endParaRPr lang="de-CH"/>
          </a:p>
        </p:txBody>
      </p:sp>
      <p:sp>
        <p:nvSpPr>
          <p:cNvPr id="246871" name="Rectangle 87"/>
          <p:cNvSpPr>
            <a:spLocks noChangeArrowheads="1"/>
          </p:cNvSpPr>
          <p:nvPr/>
        </p:nvSpPr>
        <p:spPr bwMode="auto">
          <a:xfrm>
            <a:off x="5443538" y="6653213"/>
            <a:ext cx="11176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Drogenkonsum</a:t>
            </a:r>
            <a:endParaRPr lang="de-CH"/>
          </a:p>
        </p:txBody>
      </p:sp>
      <p:sp>
        <p:nvSpPr>
          <p:cNvPr id="246872" name="Rectangle 88"/>
          <p:cNvSpPr>
            <a:spLocks noChangeArrowheads="1"/>
          </p:cNvSpPr>
          <p:nvPr/>
        </p:nvSpPr>
        <p:spPr bwMode="auto">
          <a:xfrm>
            <a:off x="7189788" y="6653213"/>
            <a:ext cx="1144587"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Alkoholkonsum</a:t>
            </a:r>
            <a:endParaRPr lang="de-CH"/>
          </a:p>
        </p:txBody>
      </p:sp>
      <p:sp>
        <p:nvSpPr>
          <p:cNvPr id="246873" name="Rectangle 89"/>
          <p:cNvSpPr>
            <a:spLocks noChangeArrowheads="1"/>
          </p:cNvSpPr>
          <p:nvPr/>
        </p:nvSpPr>
        <p:spPr bwMode="auto">
          <a:xfrm>
            <a:off x="8739188" y="3578225"/>
            <a:ext cx="1343025" cy="1123950"/>
          </a:xfrm>
          <a:prstGeom prst="rect">
            <a:avLst/>
          </a:prstGeom>
          <a:solidFill>
            <a:srgbClr val="FFFFFF"/>
          </a:solidFill>
          <a:ln w="0">
            <a:solidFill>
              <a:srgbClr val="000000"/>
            </a:solidFill>
            <a:miter lim="800000"/>
            <a:headEnd/>
            <a:tailEnd/>
          </a:ln>
        </p:spPr>
        <p:txBody>
          <a:bodyPr/>
          <a:lstStyle/>
          <a:p>
            <a:endParaRPr lang="de-CH"/>
          </a:p>
        </p:txBody>
      </p:sp>
      <p:grpSp>
        <p:nvGrpSpPr>
          <p:cNvPr id="246884" name="Group 100"/>
          <p:cNvGrpSpPr>
            <a:grpSpLocks/>
          </p:cNvGrpSpPr>
          <p:nvPr/>
        </p:nvGrpSpPr>
        <p:grpSpPr bwMode="auto">
          <a:xfrm>
            <a:off x="1730375" y="3613150"/>
            <a:ext cx="8331200" cy="2903538"/>
            <a:chOff x="1090" y="2276"/>
            <a:chExt cx="5248" cy="1829"/>
          </a:xfrm>
        </p:grpSpPr>
        <p:sp>
          <p:nvSpPr>
            <p:cNvPr id="246803" name="Rectangle 19"/>
            <p:cNvSpPr>
              <a:spLocks noChangeArrowheads="1"/>
            </p:cNvSpPr>
            <p:nvPr/>
          </p:nvSpPr>
          <p:spPr bwMode="auto">
            <a:xfrm>
              <a:off x="1090" y="3656"/>
              <a:ext cx="173" cy="449"/>
            </a:xfrm>
            <a:prstGeom prst="rect">
              <a:avLst/>
            </a:prstGeom>
            <a:solidFill>
              <a:srgbClr val="9999FF"/>
            </a:solidFill>
            <a:ln w="14288">
              <a:solidFill>
                <a:srgbClr val="000000"/>
              </a:solidFill>
              <a:miter lim="800000"/>
              <a:headEnd/>
              <a:tailEnd/>
            </a:ln>
          </p:spPr>
          <p:txBody>
            <a:bodyPr/>
            <a:lstStyle/>
            <a:p>
              <a:endParaRPr lang="de-CH"/>
            </a:p>
          </p:txBody>
        </p:sp>
        <p:sp>
          <p:nvSpPr>
            <p:cNvPr id="246804" name="Rectangle 20"/>
            <p:cNvSpPr>
              <a:spLocks noChangeArrowheads="1"/>
            </p:cNvSpPr>
            <p:nvPr/>
          </p:nvSpPr>
          <p:spPr bwMode="auto">
            <a:xfrm>
              <a:off x="2208" y="3626"/>
              <a:ext cx="172" cy="479"/>
            </a:xfrm>
            <a:prstGeom prst="rect">
              <a:avLst/>
            </a:prstGeom>
            <a:solidFill>
              <a:srgbClr val="9999FF"/>
            </a:solidFill>
            <a:ln w="14288">
              <a:solidFill>
                <a:srgbClr val="000000"/>
              </a:solidFill>
              <a:miter lim="800000"/>
              <a:headEnd/>
              <a:tailEnd/>
            </a:ln>
          </p:spPr>
          <p:txBody>
            <a:bodyPr/>
            <a:lstStyle/>
            <a:p>
              <a:endParaRPr lang="de-CH"/>
            </a:p>
          </p:txBody>
        </p:sp>
        <p:sp>
          <p:nvSpPr>
            <p:cNvPr id="246805" name="Rectangle 21"/>
            <p:cNvSpPr>
              <a:spLocks noChangeArrowheads="1"/>
            </p:cNvSpPr>
            <p:nvPr/>
          </p:nvSpPr>
          <p:spPr bwMode="auto">
            <a:xfrm>
              <a:off x="3330" y="3315"/>
              <a:ext cx="172" cy="790"/>
            </a:xfrm>
            <a:prstGeom prst="rect">
              <a:avLst/>
            </a:prstGeom>
            <a:solidFill>
              <a:srgbClr val="9999FF"/>
            </a:solidFill>
            <a:ln w="14288">
              <a:solidFill>
                <a:srgbClr val="000000"/>
              </a:solidFill>
              <a:miter lim="800000"/>
              <a:headEnd/>
              <a:tailEnd/>
            </a:ln>
          </p:spPr>
          <p:txBody>
            <a:bodyPr/>
            <a:lstStyle/>
            <a:p>
              <a:endParaRPr lang="de-CH"/>
            </a:p>
          </p:txBody>
        </p:sp>
        <p:sp>
          <p:nvSpPr>
            <p:cNvPr id="246806" name="Rectangle 22"/>
            <p:cNvSpPr>
              <a:spLocks noChangeArrowheads="1"/>
            </p:cNvSpPr>
            <p:nvPr/>
          </p:nvSpPr>
          <p:spPr bwMode="auto">
            <a:xfrm>
              <a:off x="4448" y="2440"/>
              <a:ext cx="172" cy="1665"/>
            </a:xfrm>
            <a:prstGeom prst="rect">
              <a:avLst/>
            </a:prstGeom>
            <a:solidFill>
              <a:srgbClr val="9999FF"/>
            </a:solidFill>
            <a:ln w="14288">
              <a:solidFill>
                <a:srgbClr val="000000"/>
              </a:solidFill>
              <a:miter lim="800000"/>
              <a:headEnd/>
              <a:tailEnd/>
            </a:ln>
          </p:spPr>
          <p:txBody>
            <a:bodyPr/>
            <a:lstStyle/>
            <a:p>
              <a:endParaRPr lang="de-CH"/>
            </a:p>
          </p:txBody>
        </p:sp>
        <p:sp>
          <p:nvSpPr>
            <p:cNvPr id="246839" name="Rectangle 55"/>
            <p:cNvSpPr>
              <a:spLocks noChangeArrowheads="1"/>
            </p:cNvSpPr>
            <p:nvPr/>
          </p:nvSpPr>
          <p:spPr bwMode="auto">
            <a:xfrm>
              <a:off x="1119" y="3501"/>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12%</a:t>
              </a:r>
              <a:endParaRPr lang="de-CH"/>
            </a:p>
          </p:txBody>
        </p:sp>
        <p:sp>
          <p:nvSpPr>
            <p:cNvPr id="246840" name="Rectangle 56"/>
            <p:cNvSpPr>
              <a:spLocks noChangeArrowheads="1"/>
            </p:cNvSpPr>
            <p:nvPr/>
          </p:nvSpPr>
          <p:spPr bwMode="auto">
            <a:xfrm>
              <a:off x="2237" y="3471"/>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13%</a:t>
              </a:r>
              <a:endParaRPr lang="de-CH"/>
            </a:p>
          </p:txBody>
        </p:sp>
        <p:sp>
          <p:nvSpPr>
            <p:cNvPr id="246841" name="Rectangle 57"/>
            <p:cNvSpPr>
              <a:spLocks noChangeArrowheads="1"/>
            </p:cNvSpPr>
            <p:nvPr/>
          </p:nvSpPr>
          <p:spPr bwMode="auto">
            <a:xfrm>
              <a:off x="3355" y="316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21%</a:t>
              </a:r>
              <a:endParaRPr lang="de-CH"/>
            </a:p>
          </p:txBody>
        </p:sp>
        <p:sp>
          <p:nvSpPr>
            <p:cNvPr id="246842" name="Rectangle 58"/>
            <p:cNvSpPr>
              <a:spLocks noChangeArrowheads="1"/>
            </p:cNvSpPr>
            <p:nvPr/>
          </p:nvSpPr>
          <p:spPr bwMode="auto">
            <a:xfrm>
              <a:off x="4477" y="2289"/>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44%</a:t>
              </a:r>
              <a:endParaRPr lang="de-CH"/>
            </a:p>
          </p:txBody>
        </p:sp>
        <p:sp>
          <p:nvSpPr>
            <p:cNvPr id="246874" name="Rectangle 90"/>
            <p:cNvSpPr>
              <a:spLocks noChangeArrowheads="1"/>
            </p:cNvSpPr>
            <p:nvPr/>
          </p:nvSpPr>
          <p:spPr bwMode="auto">
            <a:xfrm>
              <a:off x="5535" y="2297"/>
              <a:ext cx="65" cy="65"/>
            </a:xfrm>
            <a:prstGeom prst="rect">
              <a:avLst/>
            </a:prstGeom>
            <a:solidFill>
              <a:srgbClr val="9999FF"/>
            </a:solidFill>
            <a:ln w="14288">
              <a:solidFill>
                <a:srgbClr val="000000"/>
              </a:solidFill>
              <a:miter lim="800000"/>
              <a:headEnd/>
              <a:tailEnd/>
            </a:ln>
          </p:spPr>
          <p:txBody>
            <a:bodyPr/>
            <a:lstStyle/>
            <a:p>
              <a:endParaRPr lang="de-CH"/>
            </a:p>
          </p:txBody>
        </p:sp>
        <p:sp>
          <p:nvSpPr>
            <p:cNvPr id="246875" name="Rectangle 91"/>
            <p:cNvSpPr>
              <a:spLocks noChangeArrowheads="1"/>
            </p:cNvSpPr>
            <p:nvPr/>
          </p:nvSpPr>
          <p:spPr bwMode="auto">
            <a:xfrm>
              <a:off x="5642" y="2276"/>
              <a:ext cx="69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Index 0 (n=200)</a:t>
              </a:r>
              <a:endParaRPr lang="de-CH"/>
            </a:p>
          </p:txBody>
        </p:sp>
      </p:grpSp>
      <p:grpSp>
        <p:nvGrpSpPr>
          <p:cNvPr id="246885" name="Group 101"/>
          <p:cNvGrpSpPr>
            <a:grpSpLocks/>
          </p:cNvGrpSpPr>
          <p:nvPr/>
        </p:nvGrpSpPr>
        <p:grpSpPr bwMode="auto">
          <a:xfrm>
            <a:off x="2005013" y="3832225"/>
            <a:ext cx="8056562" cy="2684463"/>
            <a:chOff x="1263" y="2414"/>
            <a:chExt cx="5075" cy="1691"/>
          </a:xfrm>
        </p:grpSpPr>
        <p:sp>
          <p:nvSpPr>
            <p:cNvPr id="246807" name="Rectangle 23"/>
            <p:cNvSpPr>
              <a:spLocks noChangeArrowheads="1"/>
            </p:cNvSpPr>
            <p:nvPr/>
          </p:nvSpPr>
          <p:spPr bwMode="auto">
            <a:xfrm>
              <a:off x="1263" y="3501"/>
              <a:ext cx="172" cy="604"/>
            </a:xfrm>
            <a:prstGeom prst="rect">
              <a:avLst/>
            </a:prstGeom>
            <a:solidFill>
              <a:srgbClr val="993366"/>
            </a:solidFill>
            <a:ln w="14288">
              <a:solidFill>
                <a:srgbClr val="000000"/>
              </a:solidFill>
              <a:miter lim="800000"/>
              <a:headEnd/>
              <a:tailEnd/>
            </a:ln>
          </p:spPr>
          <p:txBody>
            <a:bodyPr/>
            <a:lstStyle/>
            <a:p>
              <a:endParaRPr lang="de-CH"/>
            </a:p>
          </p:txBody>
        </p:sp>
        <p:sp>
          <p:nvSpPr>
            <p:cNvPr id="246808" name="Rectangle 24"/>
            <p:cNvSpPr>
              <a:spLocks noChangeArrowheads="1"/>
            </p:cNvSpPr>
            <p:nvPr/>
          </p:nvSpPr>
          <p:spPr bwMode="auto">
            <a:xfrm>
              <a:off x="2380" y="2940"/>
              <a:ext cx="173" cy="1165"/>
            </a:xfrm>
            <a:prstGeom prst="rect">
              <a:avLst/>
            </a:prstGeom>
            <a:solidFill>
              <a:srgbClr val="993366"/>
            </a:solidFill>
            <a:ln w="14288">
              <a:solidFill>
                <a:srgbClr val="000000"/>
              </a:solidFill>
              <a:miter lim="800000"/>
              <a:headEnd/>
              <a:tailEnd/>
            </a:ln>
          </p:spPr>
          <p:txBody>
            <a:bodyPr/>
            <a:lstStyle/>
            <a:p>
              <a:endParaRPr lang="de-CH"/>
            </a:p>
          </p:txBody>
        </p:sp>
        <p:sp>
          <p:nvSpPr>
            <p:cNvPr id="246809" name="Rectangle 25"/>
            <p:cNvSpPr>
              <a:spLocks noChangeArrowheads="1"/>
            </p:cNvSpPr>
            <p:nvPr/>
          </p:nvSpPr>
          <p:spPr bwMode="auto">
            <a:xfrm>
              <a:off x="3502" y="3695"/>
              <a:ext cx="173" cy="410"/>
            </a:xfrm>
            <a:prstGeom prst="rect">
              <a:avLst/>
            </a:prstGeom>
            <a:solidFill>
              <a:srgbClr val="993366"/>
            </a:solidFill>
            <a:ln w="14288">
              <a:solidFill>
                <a:srgbClr val="000000"/>
              </a:solidFill>
              <a:miter lim="800000"/>
              <a:headEnd/>
              <a:tailEnd/>
            </a:ln>
          </p:spPr>
          <p:txBody>
            <a:bodyPr/>
            <a:lstStyle/>
            <a:p>
              <a:endParaRPr lang="de-CH"/>
            </a:p>
          </p:txBody>
        </p:sp>
        <p:sp>
          <p:nvSpPr>
            <p:cNvPr id="246810" name="Rectangle 26"/>
            <p:cNvSpPr>
              <a:spLocks noChangeArrowheads="1"/>
            </p:cNvSpPr>
            <p:nvPr/>
          </p:nvSpPr>
          <p:spPr bwMode="auto">
            <a:xfrm>
              <a:off x="4620" y="2780"/>
              <a:ext cx="173" cy="1325"/>
            </a:xfrm>
            <a:prstGeom prst="rect">
              <a:avLst/>
            </a:prstGeom>
            <a:solidFill>
              <a:srgbClr val="993366"/>
            </a:solidFill>
            <a:ln w="14288">
              <a:solidFill>
                <a:srgbClr val="000000"/>
              </a:solidFill>
              <a:miter lim="800000"/>
              <a:headEnd/>
              <a:tailEnd/>
            </a:ln>
          </p:spPr>
          <p:txBody>
            <a:bodyPr/>
            <a:lstStyle/>
            <a:p>
              <a:endParaRPr lang="de-CH"/>
            </a:p>
          </p:txBody>
        </p:sp>
        <p:sp>
          <p:nvSpPr>
            <p:cNvPr id="246843" name="Rectangle 59"/>
            <p:cNvSpPr>
              <a:spLocks noChangeArrowheads="1"/>
            </p:cNvSpPr>
            <p:nvPr/>
          </p:nvSpPr>
          <p:spPr bwMode="auto">
            <a:xfrm>
              <a:off x="1288" y="335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16%</a:t>
              </a:r>
              <a:endParaRPr lang="de-CH"/>
            </a:p>
          </p:txBody>
        </p:sp>
        <p:sp>
          <p:nvSpPr>
            <p:cNvPr id="246844" name="Rectangle 60"/>
            <p:cNvSpPr>
              <a:spLocks noChangeArrowheads="1"/>
            </p:cNvSpPr>
            <p:nvPr/>
          </p:nvSpPr>
          <p:spPr bwMode="auto">
            <a:xfrm>
              <a:off x="2410" y="2785"/>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31%</a:t>
              </a:r>
              <a:endParaRPr lang="de-CH"/>
            </a:p>
          </p:txBody>
        </p:sp>
        <p:sp>
          <p:nvSpPr>
            <p:cNvPr id="246845" name="Rectangle 61"/>
            <p:cNvSpPr>
              <a:spLocks noChangeArrowheads="1"/>
            </p:cNvSpPr>
            <p:nvPr/>
          </p:nvSpPr>
          <p:spPr bwMode="auto">
            <a:xfrm>
              <a:off x="3528" y="354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11%</a:t>
              </a:r>
              <a:endParaRPr lang="de-CH"/>
            </a:p>
          </p:txBody>
        </p:sp>
        <p:sp>
          <p:nvSpPr>
            <p:cNvPr id="246846" name="Rectangle 62"/>
            <p:cNvSpPr>
              <a:spLocks noChangeArrowheads="1"/>
            </p:cNvSpPr>
            <p:nvPr/>
          </p:nvSpPr>
          <p:spPr bwMode="auto">
            <a:xfrm>
              <a:off x="4650" y="2625"/>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35%</a:t>
              </a:r>
              <a:endParaRPr lang="de-CH"/>
            </a:p>
          </p:txBody>
        </p:sp>
        <p:sp>
          <p:nvSpPr>
            <p:cNvPr id="246876" name="Rectangle 92"/>
            <p:cNvSpPr>
              <a:spLocks noChangeArrowheads="1"/>
            </p:cNvSpPr>
            <p:nvPr/>
          </p:nvSpPr>
          <p:spPr bwMode="auto">
            <a:xfrm>
              <a:off x="5535" y="2440"/>
              <a:ext cx="65" cy="64"/>
            </a:xfrm>
            <a:prstGeom prst="rect">
              <a:avLst/>
            </a:prstGeom>
            <a:solidFill>
              <a:srgbClr val="993366"/>
            </a:solidFill>
            <a:ln w="14288">
              <a:solidFill>
                <a:srgbClr val="000000"/>
              </a:solidFill>
              <a:miter lim="800000"/>
              <a:headEnd/>
              <a:tailEnd/>
            </a:ln>
          </p:spPr>
          <p:txBody>
            <a:bodyPr/>
            <a:lstStyle/>
            <a:p>
              <a:endParaRPr lang="de-CH"/>
            </a:p>
          </p:txBody>
        </p:sp>
        <p:sp>
          <p:nvSpPr>
            <p:cNvPr id="246877" name="Rectangle 93"/>
            <p:cNvSpPr>
              <a:spLocks noChangeArrowheads="1"/>
            </p:cNvSpPr>
            <p:nvPr/>
          </p:nvSpPr>
          <p:spPr bwMode="auto">
            <a:xfrm>
              <a:off x="5642" y="2414"/>
              <a:ext cx="69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Index 1 (n=286)</a:t>
              </a:r>
              <a:endParaRPr lang="de-CH"/>
            </a:p>
          </p:txBody>
        </p:sp>
      </p:grpSp>
      <p:grpSp>
        <p:nvGrpSpPr>
          <p:cNvPr id="246886" name="Group 102"/>
          <p:cNvGrpSpPr>
            <a:grpSpLocks/>
          </p:cNvGrpSpPr>
          <p:nvPr/>
        </p:nvGrpSpPr>
        <p:grpSpPr bwMode="auto">
          <a:xfrm>
            <a:off x="2278063" y="3735388"/>
            <a:ext cx="7783512" cy="2781300"/>
            <a:chOff x="1435" y="2353"/>
            <a:chExt cx="4903" cy="1752"/>
          </a:xfrm>
        </p:grpSpPr>
        <p:sp>
          <p:nvSpPr>
            <p:cNvPr id="246811" name="Rectangle 27"/>
            <p:cNvSpPr>
              <a:spLocks noChangeArrowheads="1"/>
            </p:cNvSpPr>
            <p:nvPr/>
          </p:nvSpPr>
          <p:spPr bwMode="auto">
            <a:xfrm>
              <a:off x="1435" y="3035"/>
              <a:ext cx="173" cy="1070"/>
            </a:xfrm>
            <a:prstGeom prst="rect">
              <a:avLst/>
            </a:prstGeom>
            <a:solidFill>
              <a:srgbClr val="FFFFCC"/>
            </a:solidFill>
            <a:ln w="14288">
              <a:solidFill>
                <a:srgbClr val="000000"/>
              </a:solidFill>
              <a:miter lim="800000"/>
              <a:headEnd/>
              <a:tailEnd/>
            </a:ln>
          </p:spPr>
          <p:txBody>
            <a:bodyPr/>
            <a:lstStyle/>
            <a:p>
              <a:endParaRPr lang="de-CH"/>
            </a:p>
          </p:txBody>
        </p:sp>
        <p:sp>
          <p:nvSpPr>
            <p:cNvPr id="246812" name="Rectangle 28"/>
            <p:cNvSpPr>
              <a:spLocks noChangeArrowheads="1"/>
            </p:cNvSpPr>
            <p:nvPr/>
          </p:nvSpPr>
          <p:spPr bwMode="auto">
            <a:xfrm>
              <a:off x="2553" y="2901"/>
              <a:ext cx="173" cy="1204"/>
            </a:xfrm>
            <a:prstGeom prst="rect">
              <a:avLst/>
            </a:prstGeom>
            <a:solidFill>
              <a:srgbClr val="FFFFCC"/>
            </a:solidFill>
            <a:ln w="14288">
              <a:solidFill>
                <a:srgbClr val="000000"/>
              </a:solidFill>
              <a:miter lim="800000"/>
              <a:headEnd/>
              <a:tailEnd/>
            </a:ln>
          </p:spPr>
          <p:txBody>
            <a:bodyPr/>
            <a:lstStyle/>
            <a:p>
              <a:endParaRPr lang="de-CH"/>
            </a:p>
          </p:txBody>
        </p:sp>
        <p:sp>
          <p:nvSpPr>
            <p:cNvPr id="246813" name="Rectangle 29"/>
            <p:cNvSpPr>
              <a:spLocks noChangeArrowheads="1"/>
            </p:cNvSpPr>
            <p:nvPr/>
          </p:nvSpPr>
          <p:spPr bwMode="auto">
            <a:xfrm>
              <a:off x="3675" y="3315"/>
              <a:ext cx="173" cy="790"/>
            </a:xfrm>
            <a:prstGeom prst="rect">
              <a:avLst/>
            </a:prstGeom>
            <a:solidFill>
              <a:srgbClr val="FFFFCC"/>
            </a:solidFill>
            <a:ln w="14288">
              <a:solidFill>
                <a:srgbClr val="000000"/>
              </a:solidFill>
              <a:miter lim="800000"/>
              <a:headEnd/>
              <a:tailEnd/>
            </a:ln>
          </p:spPr>
          <p:txBody>
            <a:bodyPr/>
            <a:lstStyle/>
            <a:p>
              <a:endParaRPr lang="de-CH"/>
            </a:p>
          </p:txBody>
        </p:sp>
        <p:sp>
          <p:nvSpPr>
            <p:cNvPr id="246814" name="Rectangle 30"/>
            <p:cNvSpPr>
              <a:spLocks noChangeArrowheads="1"/>
            </p:cNvSpPr>
            <p:nvPr/>
          </p:nvSpPr>
          <p:spPr bwMode="auto">
            <a:xfrm>
              <a:off x="4793" y="2509"/>
              <a:ext cx="173" cy="1596"/>
            </a:xfrm>
            <a:prstGeom prst="rect">
              <a:avLst/>
            </a:prstGeom>
            <a:solidFill>
              <a:srgbClr val="FFFFCC"/>
            </a:solidFill>
            <a:ln w="14288">
              <a:solidFill>
                <a:srgbClr val="000000"/>
              </a:solidFill>
              <a:miter lim="800000"/>
              <a:headEnd/>
              <a:tailEnd/>
            </a:ln>
          </p:spPr>
          <p:txBody>
            <a:bodyPr/>
            <a:lstStyle/>
            <a:p>
              <a:endParaRPr lang="de-CH"/>
            </a:p>
          </p:txBody>
        </p:sp>
        <p:sp>
          <p:nvSpPr>
            <p:cNvPr id="246847" name="Rectangle 63"/>
            <p:cNvSpPr>
              <a:spLocks noChangeArrowheads="1"/>
            </p:cNvSpPr>
            <p:nvPr/>
          </p:nvSpPr>
          <p:spPr bwMode="auto">
            <a:xfrm>
              <a:off x="1460" y="288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29%</a:t>
              </a:r>
              <a:endParaRPr lang="de-CH"/>
            </a:p>
          </p:txBody>
        </p:sp>
        <p:sp>
          <p:nvSpPr>
            <p:cNvPr id="246848" name="Rectangle 64"/>
            <p:cNvSpPr>
              <a:spLocks noChangeArrowheads="1"/>
            </p:cNvSpPr>
            <p:nvPr/>
          </p:nvSpPr>
          <p:spPr bwMode="auto">
            <a:xfrm>
              <a:off x="2582" y="275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32%</a:t>
              </a:r>
              <a:endParaRPr lang="de-CH"/>
            </a:p>
          </p:txBody>
        </p:sp>
        <p:sp>
          <p:nvSpPr>
            <p:cNvPr id="246849" name="Rectangle 65"/>
            <p:cNvSpPr>
              <a:spLocks noChangeArrowheads="1"/>
            </p:cNvSpPr>
            <p:nvPr/>
          </p:nvSpPr>
          <p:spPr bwMode="auto">
            <a:xfrm>
              <a:off x="3700" y="316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21%</a:t>
              </a:r>
              <a:endParaRPr lang="de-CH"/>
            </a:p>
          </p:txBody>
        </p:sp>
        <p:sp>
          <p:nvSpPr>
            <p:cNvPr id="246850" name="Rectangle 66"/>
            <p:cNvSpPr>
              <a:spLocks noChangeArrowheads="1"/>
            </p:cNvSpPr>
            <p:nvPr/>
          </p:nvSpPr>
          <p:spPr bwMode="auto">
            <a:xfrm>
              <a:off x="4822" y="2353"/>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43%</a:t>
              </a:r>
              <a:endParaRPr lang="de-CH"/>
            </a:p>
          </p:txBody>
        </p:sp>
        <p:sp>
          <p:nvSpPr>
            <p:cNvPr id="246878" name="Rectangle 94"/>
            <p:cNvSpPr>
              <a:spLocks noChangeArrowheads="1"/>
            </p:cNvSpPr>
            <p:nvPr/>
          </p:nvSpPr>
          <p:spPr bwMode="auto">
            <a:xfrm>
              <a:off x="5535" y="2578"/>
              <a:ext cx="65" cy="64"/>
            </a:xfrm>
            <a:prstGeom prst="rect">
              <a:avLst/>
            </a:prstGeom>
            <a:solidFill>
              <a:srgbClr val="FFFFCC"/>
            </a:solidFill>
            <a:ln w="14288">
              <a:solidFill>
                <a:srgbClr val="000000"/>
              </a:solidFill>
              <a:miter lim="800000"/>
              <a:headEnd/>
              <a:tailEnd/>
            </a:ln>
          </p:spPr>
          <p:txBody>
            <a:bodyPr/>
            <a:lstStyle/>
            <a:p>
              <a:endParaRPr lang="de-CH"/>
            </a:p>
          </p:txBody>
        </p:sp>
        <p:sp>
          <p:nvSpPr>
            <p:cNvPr id="246879" name="Rectangle 95"/>
            <p:cNvSpPr>
              <a:spLocks noChangeArrowheads="1"/>
            </p:cNvSpPr>
            <p:nvPr/>
          </p:nvSpPr>
          <p:spPr bwMode="auto">
            <a:xfrm>
              <a:off x="5642" y="2556"/>
              <a:ext cx="69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Index 2 (n=275)</a:t>
              </a:r>
              <a:endParaRPr lang="de-CH"/>
            </a:p>
          </p:txBody>
        </p:sp>
      </p:grpSp>
      <p:grpSp>
        <p:nvGrpSpPr>
          <p:cNvPr id="246887" name="Group 103"/>
          <p:cNvGrpSpPr>
            <a:grpSpLocks/>
          </p:cNvGrpSpPr>
          <p:nvPr/>
        </p:nvGrpSpPr>
        <p:grpSpPr bwMode="auto">
          <a:xfrm>
            <a:off x="2552700" y="3455988"/>
            <a:ext cx="7508875" cy="3060700"/>
            <a:chOff x="1608" y="2177"/>
            <a:chExt cx="4730" cy="1928"/>
          </a:xfrm>
        </p:grpSpPr>
        <p:sp>
          <p:nvSpPr>
            <p:cNvPr id="246815" name="Rectangle 31"/>
            <p:cNvSpPr>
              <a:spLocks noChangeArrowheads="1"/>
            </p:cNvSpPr>
            <p:nvPr/>
          </p:nvSpPr>
          <p:spPr bwMode="auto">
            <a:xfrm>
              <a:off x="1608" y="2392"/>
              <a:ext cx="168" cy="1713"/>
            </a:xfrm>
            <a:prstGeom prst="rect">
              <a:avLst/>
            </a:prstGeom>
            <a:solidFill>
              <a:srgbClr val="CCFFFF"/>
            </a:solidFill>
            <a:ln w="14288">
              <a:solidFill>
                <a:srgbClr val="000000"/>
              </a:solidFill>
              <a:miter lim="800000"/>
              <a:headEnd/>
              <a:tailEnd/>
            </a:ln>
          </p:spPr>
          <p:txBody>
            <a:bodyPr/>
            <a:lstStyle/>
            <a:p>
              <a:endParaRPr lang="de-CH"/>
            </a:p>
          </p:txBody>
        </p:sp>
        <p:sp>
          <p:nvSpPr>
            <p:cNvPr id="246816" name="Rectangle 32"/>
            <p:cNvSpPr>
              <a:spLocks noChangeArrowheads="1"/>
            </p:cNvSpPr>
            <p:nvPr/>
          </p:nvSpPr>
          <p:spPr bwMode="auto">
            <a:xfrm>
              <a:off x="2726" y="2457"/>
              <a:ext cx="172" cy="1648"/>
            </a:xfrm>
            <a:prstGeom prst="rect">
              <a:avLst/>
            </a:prstGeom>
            <a:solidFill>
              <a:srgbClr val="CCFFFF"/>
            </a:solidFill>
            <a:ln w="14288">
              <a:solidFill>
                <a:srgbClr val="000000"/>
              </a:solidFill>
              <a:miter lim="800000"/>
              <a:headEnd/>
              <a:tailEnd/>
            </a:ln>
          </p:spPr>
          <p:txBody>
            <a:bodyPr/>
            <a:lstStyle/>
            <a:p>
              <a:endParaRPr lang="de-CH"/>
            </a:p>
          </p:txBody>
        </p:sp>
        <p:sp>
          <p:nvSpPr>
            <p:cNvPr id="246817" name="Rectangle 33"/>
            <p:cNvSpPr>
              <a:spLocks noChangeArrowheads="1"/>
            </p:cNvSpPr>
            <p:nvPr/>
          </p:nvSpPr>
          <p:spPr bwMode="auto">
            <a:xfrm>
              <a:off x="3848" y="2957"/>
              <a:ext cx="168" cy="1148"/>
            </a:xfrm>
            <a:prstGeom prst="rect">
              <a:avLst/>
            </a:prstGeom>
            <a:solidFill>
              <a:srgbClr val="CCFFFF"/>
            </a:solidFill>
            <a:ln w="14288">
              <a:solidFill>
                <a:srgbClr val="000000"/>
              </a:solidFill>
              <a:miter lim="800000"/>
              <a:headEnd/>
              <a:tailEnd/>
            </a:ln>
          </p:spPr>
          <p:txBody>
            <a:bodyPr/>
            <a:lstStyle/>
            <a:p>
              <a:endParaRPr lang="de-CH"/>
            </a:p>
          </p:txBody>
        </p:sp>
        <p:sp>
          <p:nvSpPr>
            <p:cNvPr id="246818" name="Rectangle 34"/>
            <p:cNvSpPr>
              <a:spLocks noChangeArrowheads="1"/>
            </p:cNvSpPr>
            <p:nvPr/>
          </p:nvSpPr>
          <p:spPr bwMode="auto">
            <a:xfrm>
              <a:off x="4966" y="2328"/>
              <a:ext cx="172" cy="1777"/>
            </a:xfrm>
            <a:prstGeom prst="rect">
              <a:avLst/>
            </a:prstGeom>
            <a:solidFill>
              <a:srgbClr val="CCFFFF"/>
            </a:solidFill>
            <a:ln w="14288">
              <a:solidFill>
                <a:srgbClr val="000000"/>
              </a:solidFill>
              <a:miter lim="800000"/>
              <a:headEnd/>
              <a:tailEnd/>
            </a:ln>
          </p:spPr>
          <p:txBody>
            <a:bodyPr/>
            <a:lstStyle/>
            <a:p>
              <a:endParaRPr lang="de-CH"/>
            </a:p>
          </p:txBody>
        </p:sp>
        <p:sp>
          <p:nvSpPr>
            <p:cNvPr id="246851" name="Rectangle 67"/>
            <p:cNvSpPr>
              <a:spLocks noChangeArrowheads="1"/>
            </p:cNvSpPr>
            <p:nvPr/>
          </p:nvSpPr>
          <p:spPr bwMode="auto">
            <a:xfrm>
              <a:off x="1633" y="2237"/>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46%</a:t>
              </a:r>
              <a:endParaRPr lang="de-CH"/>
            </a:p>
          </p:txBody>
        </p:sp>
        <p:sp>
          <p:nvSpPr>
            <p:cNvPr id="246852" name="Rectangle 68"/>
            <p:cNvSpPr>
              <a:spLocks noChangeArrowheads="1"/>
            </p:cNvSpPr>
            <p:nvPr/>
          </p:nvSpPr>
          <p:spPr bwMode="auto">
            <a:xfrm>
              <a:off x="2755" y="2302"/>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44%</a:t>
              </a:r>
              <a:endParaRPr lang="de-CH"/>
            </a:p>
          </p:txBody>
        </p:sp>
        <p:sp>
          <p:nvSpPr>
            <p:cNvPr id="246853" name="Rectangle 69"/>
            <p:cNvSpPr>
              <a:spLocks noChangeArrowheads="1"/>
            </p:cNvSpPr>
            <p:nvPr/>
          </p:nvSpPr>
          <p:spPr bwMode="auto">
            <a:xfrm>
              <a:off x="3873" y="2802"/>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31%</a:t>
              </a:r>
              <a:endParaRPr lang="de-CH"/>
            </a:p>
          </p:txBody>
        </p:sp>
        <p:sp>
          <p:nvSpPr>
            <p:cNvPr id="246854" name="Rectangle 70"/>
            <p:cNvSpPr>
              <a:spLocks noChangeArrowheads="1"/>
            </p:cNvSpPr>
            <p:nvPr/>
          </p:nvSpPr>
          <p:spPr bwMode="auto">
            <a:xfrm>
              <a:off x="4995" y="2177"/>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47%</a:t>
              </a:r>
              <a:endParaRPr lang="de-CH"/>
            </a:p>
          </p:txBody>
        </p:sp>
        <p:sp>
          <p:nvSpPr>
            <p:cNvPr id="246880" name="Rectangle 96"/>
            <p:cNvSpPr>
              <a:spLocks noChangeArrowheads="1"/>
            </p:cNvSpPr>
            <p:nvPr/>
          </p:nvSpPr>
          <p:spPr bwMode="auto">
            <a:xfrm>
              <a:off x="5535" y="2720"/>
              <a:ext cx="65" cy="65"/>
            </a:xfrm>
            <a:prstGeom prst="rect">
              <a:avLst/>
            </a:prstGeom>
            <a:solidFill>
              <a:srgbClr val="CCFFFF"/>
            </a:solidFill>
            <a:ln w="14288">
              <a:solidFill>
                <a:srgbClr val="000000"/>
              </a:solidFill>
              <a:miter lim="800000"/>
              <a:headEnd/>
              <a:tailEnd/>
            </a:ln>
          </p:spPr>
          <p:txBody>
            <a:bodyPr/>
            <a:lstStyle/>
            <a:p>
              <a:endParaRPr lang="de-CH"/>
            </a:p>
          </p:txBody>
        </p:sp>
        <p:sp>
          <p:nvSpPr>
            <p:cNvPr id="246881" name="Rectangle 97"/>
            <p:cNvSpPr>
              <a:spLocks noChangeArrowheads="1"/>
            </p:cNvSpPr>
            <p:nvPr/>
          </p:nvSpPr>
          <p:spPr bwMode="auto">
            <a:xfrm>
              <a:off x="5642" y="2694"/>
              <a:ext cx="69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Index 3 (n=233)</a:t>
              </a:r>
              <a:endParaRPr lang="de-CH"/>
            </a:p>
          </p:txBody>
        </p:sp>
      </p:grpSp>
      <p:grpSp>
        <p:nvGrpSpPr>
          <p:cNvPr id="246888" name="Group 104"/>
          <p:cNvGrpSpPr>
            <a:grpSpLocks/>
          </p:cNvGrpSpPr>
          <p:nvPr/>
        </p:nvGrpSpPr>
        <p:grpSpPr bwMode="auto">
          <a:xfrm>
            <a:off x="2819400" y="2100263"/>
            <a:ext cx="7242175" cy="4416425"/>
            <a:chOff x="1776" y="1323"/>
            <a:chExt cx="4562" cy="2782"/>
          </a:xfrm>
        </p:grpSpPr>
        <p:sp>
          <p:nvSpPr>
            <p:cNvPr id="246819" name="Rectangle 35"/>
            <p:cNvSpPr>
              <a:spLocks noChangeArrowheads="1"/>
            </p:cNvSpPr>
            <p:nvPr/>
          </p:nvSpPr>
          <p:spPr bwMode="auto">
            <a:xfrm>
              <a:off x="1776" y="1478"/>
              <a:ext cx="173" cy="2627"/>
            </a:xfrm>
            <a:prstGeom prst="rect">
              <a:avLst/>
            </a:prstGeom>
            <a:solidFill>
              <a:srgbClr val="660066"/>
            </a:solidFill>
            <a:ln w="14288">
              <a:solidFill>
                <a:srgbClr val="000000"/>
              </a:solidFill>
              <a:miter lim="800000"/>
              <a:headEnd/>
              <a:tailEnd/>
            </a:ln>
          </p:spPr>
          <p:txBody>
            <a:bodyPr/>
            <a:lstStyle/>
            <a:p>
              <a:endParaRPr lang="de-CH"/>
            </a:p>
          </p:txBody>
        </p:sp>
        <p:sp>
          <p:nvSpPr>
            <p:cNvPr id="246820" name="Rectangle 36"/>
            <p:cNvSpPr>
              <a:spLocks noChangeArrowheads="1"/>
            </p:cNvSpPr>
            <p:nvPr/>
          </p:nvSpPr>
          <p:spPr bwMode="auto">
            <a:xfrm>
              <a:off x="2898" y="2004"/>
              <a:ext cx="173" cy="2101"/>
            </a:xfrm>
            <a:prstGeom prst="rect">
              <a:avLst/>
            </a:prstGeom>
            <a:solidFill>
              <a:srgbClr val="660066"/>
            </a:solidFill>
            <a:ln w="14288">
              <a:solidFill>
                <a:srgbClr val="000000"/>
              </a:solidFill>
              <a:miter lim="800000"/>
              <a:headEnd/>
              <a:tailEnd/>
            </a:ln>
          </p:spPr>
          <p:txBody>
            <a:bodyPr/>
            <a:lstStyle/>
            <a:p>
              <a:endParaRPr lang="de-CH"/>
            </a:p>
          </p:txBody>
        </p:sp>
        <p:sp>
          <p:nvSpPr>
            <p:cNvPr id="246821" name="Rectangle 37"/>
            <p:cNvSpPr>
              <a:spLocks noChangeArrowheads="1"/>
            </p:cNvSpPr>
            <p:nvPr/>
          </p:nvSpPr>
          <p:spPr bwMode="auto">
            <a:xfrm>
              <a:off x="4016" y="1948"/>
              <a:ext cx="173" cy="2157"/>
            </a:xfrm>
            <a:prstGeom prst="rect">
              <a:avLst/>
            </a:prstGeom>
            <a:solidFill>
              <a:srgbClr val="660066"/>
            </a:solidFill>
            <a:ln w="14288">
              <a:solidFill>
                <a:srgbClr val="000000"/>
              </a:solidFill>
              <a:miter lim="800000"/>
              <a:headEnd/>
              <a:tailEnd/>
            </a:ln>
          </p:spPr>
          <p:txBody>
            <a:bodyPr/>
            <a:lstStyle/>
            <a:p>
              <a:endParaRPr lang="de-CH"/>
            </a:p>
          </p:txBody>
        </p:sp>
        <p:sp>
          <p:nvSpPr>
            <p:cNvPr id="246822" name="Rectangle 38"/>
            <p:cNvSpPr>
              <a:spLocks noChangeArrowheads="1"/>
            </p:cNvSpPr>
            <p:nvPr/>
          </p:nvSpPr>
          <p:spPr bwMode="auto">
            <a:xfrm>
              <a:off x="5138" y="1715"/>
              <a:ext cx="173" cy="2390"/>
            </a:xfrm>
            <a:prstGeom prst="rect">
              <a:avLst/>
            </a:prstGeom>
            <a:solidFill>
              <a:srgbClr val="660066"/>
            </a:solidFill>
            <a:ln w="14288">
              <a:solidFill>
                <a:srgbClr val="000000"/>
              </a:solidFill>
              <a:miter lim="800000"/>
              <a:headEnd/>
              <a:tailEnd/>
            </a:ln>
          </p:spPr>
          <p:txBody>
            <a:bodyPr/>
            <a:lstStyle/>
            <a:p>
              <a:endParaRPr lang="de-CH"/>
            </a:p>
          </p:txBody>
        </p:sp>
        <p:sp>
          <p:nvSpPr>
            <p:cNvPr id="246855" name="Rectangle 71"/>
            <p:cNvSpPr>
              <a:spLocks noChangeArrowheads="1"/>
            </p:cNvSpPr>
            <p:nvPr/>
          </p:nvSpPr>
          <p:spPr bwMode="auto">
            <a:xfrm>
              <a:off x="1806" y="1323"/>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70%</a:t>
              </a:r>
              <a:endParaRPr lang="de-CH"/>
            </a:p>
          </p:txBody>
        </p:sp>
        <p:sp>
          <p:nvSpPr>
            <p:cNvPr id="246856" name="Rectangle 72"/>
            <p:cNvSpPr>
              <a:spLocks noChangeArrowheads="1"/>
            </p:cNvSpPr>
            <p:nvPr/>
          </p:nvSpPr>
          <p:spPr bwMode="auto">
            <a:xfrm>
              <a:off x="2928" y="1849"/>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56%</a:t>
              </a:r>
              <a:endParaRPr lang="de-CH"/>
            </a:p>
          </p:txBody>
        </p:sp>
        <p:sp>
          <p:nvSpPr>
            <p:cNvPr id="246857" name="Rectangle 73"/>
            <p:cNvSpPr>
              <a:spLocks noChangeArrowheads="1"/>
            </p:cNvSpPr>
            <p:nvPr/>
          </p:nvSpPr>
          <p:spPr bwMode="auto">
            <a:xfrm>
              <a:off x="4045" y="1797"/>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58%</a:t>
              </a:r>
              <a:endParaRPr lang="de-CH"/>
            </a:p>
          </p:txBody>
        </p:sp>
        <p:sp>
          <p:nvSpPr>
            <p:cNvPr id="246858" name="Rectangle 74"/>
            <p:cNvSpPr>
              <a:spLocks noChangeArrowheads="1"/>
            </p:cNvSpPr>
            <p:nvPr/>
          </p:nvSpPr>
          <p:spPr bwMode="auto">
            <a:xfrm>
              <a:off x="5168" y="1560"/>
              <a:ext cx="1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64%</a:t>
              </a:r>
              <a:endParaRPr lang="de-CH"/>
            </a:p>
          </p:txBody>
        </p:sp>
        <p:sp>
          <p:nvSpPr>
            <p:cNvPr id="246882" name="Rectangle 98"/>
            <p:cNvSpPr>
              <a:spLocks noChangeArrowheads="1"/>
            </p:cNvSpPr>
            <p:nvPr/>
          </p:nvSpPr>
          <p:spPr bwMode="auto">
            <a:xfrm>
              <a:off x="5535" y="2858"/>
              <a:ext cx="65" cy="65"/>
            </a:xfrm>
            <a:prstGeom prst="rect">
              <a:avLst/>
            </a:prstGeom>
            <a:solidFill>
              <a:srgbClr val="660066"/>
            </a:solidFill>
            <a:ln w="14288">
              <a:solidFill>
                <a:srgbClr val="000000"/>
              </a:solidFill>
              <a:miter lim="800000"/>
              <a:headEnd/>
              <a:tailEnd/>
            </a:ln>
          </p:spPr>
          <p:txBody>
            <a:bodyPr/>
            <a:lstStyle/>
            <a:p>
              <a:endParaRPr lang="de-CH"/>
            </a:p>
          </p:txBody>
        </p:sp>
        <p:sp>
          <p:nvSpPr>
            <p:cNvPr id="246883" name="Rectangle 99"/>
            <p:cNvSpPr>
              <a:spLocks noChangeArrowheads="1"/>
            </p:cNvSpPr>
            <p:nvPr/>
          </p:nvSpPr>
          <p:spPr bwMode="auto">
            <a:xfrm>
              <a:off x="5642" y="2837"/>
              <a:ext cx="69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Index 4 (n=107)</a:t>
              </a:r>
              <a:endParaRPr lang="de-CH"/>
            </a:p>
          </p:txBody>
        </p:sp>
      </p:grpSp>
    </p:spTree>
    <p:extLst>
      <p:ext uri="{BB962C8B-B14F-4D97-AF65-F5344CB8AC3E}">
        <p14:creationId xmlns:p14="http://schemas.microsoft.com/office/powerpoint/2010/main" val="7720404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46884"/>
                                        </p:tgtEl>
                                        <p:attrNameLst>
                                          <p:attrName>style.visibility</p:attrName>
                                        </p:attrNameLst>
                                      </p:cBhvr>
                                      <p:to>
                                        <p:strVal val="visible"/>
                                      </p:to>
                                    </p:set>
                                    <p:animEffect transition="in" filter="wipe(down)">
                                      <p:cBhvr>
                                        <p:cTn id="7" dur="1000"/>
                                        <p:tgtEl>
                                          <p:spTgt spid="2468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46885"/>
                                        </p:tgtEl>
                                        <p:attrNameLst>
                                          <p:attrName>style.visibility</p:attrName>
                                        </p:attrNameLst>
                                      </p:cBhvr>
                                      <p:to>
                                        <p:strVal val="visible"/>
                                      </p:to>
                                    </p:set>
                                    <p:animEffect transition="in" filter="wipe(down)">
                                      <p:cBhvr>
                                        <p:cTn id="12" dur="1000"/>
                                        <p:tgtEl>
                                          <p:spTgt spid="2468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246886"/>
                                        </p:tgtEl>
                                        <p:attrNameLst>
                                          <p:attrName>style.visibility</p:attrName>
                                        </p:attrNameLst>
                                      </p:cBhvr>
                                      <p:to>
                                        <p:strVal val="visible"/>
                                      </p:to>
                                    </p:set>
                                    <p:animEffect transition="in" filter="wipe(down)">
                                      <p:cBhvr>
                                        <p:cTn id="17" dur="1000"/>
                                        <p:tgtEl>
                                          <p:spTgt spid="24688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246887"/>
                                        </p:tgtEl>
                                        <p:attrNameLst>
                                          <p:attrName>style.visibility</p:attrName>
                                        </p:attrNameLst>
                                      </p:cBhvr>
                                      <p:to>
                                        <p:strVal val="visible"/>
                                      </p:to>
                                    </p:set>
                                    <p:animEffect transition="in" filter="wipe(down)">
                                      <p:cBhvr>
                                        <p:cTn id="22" dur="1000"/>
                                        <p:tgtEl>
                                          <p:spTgt spid="24688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246888"/>
                                        </p:tgtEl>
                                        <p:attrNameLst>
                                          <p:attrName>style.visibility</p:attrName>
                                        </p:attrNameLst>
                                      </p:cBhvr>
                                      <p:to>
                                        <p:strVal val="visible"/>
                                      </p:to>
                                    </p:set>
                                    <p:animEffect transition="in" filter="wipe(down)">
                                      <p:cBhvr>
                                        <p:cTn id="27" dur="1000"/>
                                        <p:tgtEl>
                                          <p:spTgt spid="2468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3"/>
          <p:cNvSpPr>
            <a:spLocks noGrp="1"/>
          </p:cNvSpPr>
          <p:nvPr>
            <p:ph type="dt" sz="half" idx="10"/>
          </p:nvPr>
        </p:nvSpPr>
        <p:spPr/>
        <p:txBody>
          <a:bodyPr/>
          <a:lstStyle/>
          <a:p>
            <a:fld id="{F6F067E3-E418-4E03-B51D-C1CFE8ABB4D6}" type="datetime1">
              <a:rPr lang="de-CH"/>
              <a:pPr/>
              <a:t>27.09.2012</a:t>
            </a:fld>
            <a:endParaRPr lang="de-CH"/>
          </a:p>
        </p:txBody>
      </p:sp>
      <p:sp>
        <p:nvSpPr>
          <p:cNvPr id="6" name="Fußzeilenplatzhalter 4"/>
          <p:cNvSpPr>
            <a:spLocks noGrp="1"/>
          </p:cNvSpPr>
          <p:nvPr>
            <p:ph type="ftr" sz="quarter" idx="11"/>
          </p:nvPr>
        </p:nvSpPr>
        <p:spPr/>
        <p:txBody>
          <a:bodyPr/>
          <a:lstStyle/>
          <a:p>
            <a:r>
              <a:rPr lang="de-CH"/>
              <a:t>Institut Soziale Arbeit und Gesundheit ISAGE</a:t>
            </a:r>
          </a:p>
        </p:txBody>
      </p:sp>
      <p:sp>
        <p:nvSpPr>
          <p:cNvPr id="7" name="Foliennummernplatzhalter 5"/>
          <p:cNvSpPr>
            <a:spLocks noGrp="1"/>
          </p:cNvSpPr>
          <p:nvPr>
            <p:ph type="sldNum" sz="quarter" idx="12"/>
          </p:nvPr>
        </p:nvSpPr>
        <p:spPr/>
        <p:txBody>
          <a:bodyPr/>
          <a:lstStyle/>
          <a:p>
            <a:fld id="{CB7B6372-8214-4416-87C2-2CD6EBA4F937}" type="slidenum">
              <a:rPr lang="de-CH"/>
              <a:pPr/>
              <a:t>20</a:t>
            </a:fld>
            <a:endParaRPr lang="de-CH"/>
          </a:p>
        </p:txBody>
      </p:sp>
      <p:sp>
        <p:nvSpPr>
          <p:cNvPr id="247810" name="Rectangle 2"/>
          <p:cNvSpPr>
            <a:spLocks noGrp="1" noChangeArrowheads="1"/>
          </p:cNvSpPr>
          <p:nvPr>
            <p:ph type="title"/>
          </p:nvPr>
        </p:nvSpPr>
        <p:spPr/>
        <p:txBody>
          <a:bodyPr/>
          <a:lstStyle/>
          <a:p>
            <a:r>
              <a:rPr lang="en-GB" sz="3600" dirty="0"/>
              <a:t>Circuits of dispossession and privilege</a:t>
            </a:r>
          </a:p>
        </p:txBody>
      </p:sp>
      <p:sp>
        <p:nvSpPr>
          <p:cNvPr id="247811" name="Rectangle 3"/>
          <p:cNvSpPr>
            <a:spLocks noGrp="1" noChangeArrowheads="1"/>
          </p:cNvSpPr>
          <p:nvPr>
            <p:ph type="body" idx="1"/>
          </p:nvPr>
        </p:nvSpPr>
        <p:spPr/>
        <p:txBody>
          <a:bodyPr/>
          <a:lstStyle/>
          <a:p>
            <a:r>
              <a:rPr lang="de-CH" sz="2800" dirty="0"/>
              <a:t>Moderatoren sind soziale Beziehungen</a:t>
            </a:r>
            <a:r>
              <a:rPr lang="de-CH" sz="2800" dirty="0" smtClean="0"/>
              <a:t>:</a:t>
            </a:r>
            <a:br>
              <a:rPr lang="de-CH" sz="2800" dirty="0" smtClean="0"/>
            </a:br>
            <a:endParaRPr lang="de-CH" sz="2800" dirty="0"/>
          </a:p>
          <a:p>
            <a:r>
              <a:rPr lang="de-CH" sz="2800" dirty="0"/>
              <a:t>Eine vertrauensvolle Beziehung zu Lehrpersonen und die Einbindung in einer Jugendorganisation ‚puffern‘ den Effekt der „Spirale der Verwehrung</a:t>
            </a:r>
            <a:r>
              <a:rPr lang="de-CH" sz="2800" dirty="0" smtClean="0"/>
              <a:t>“.</a:t>
            </a:r>
            <a:br>
              <a:rPr lang="de-CH" sz="2800" dirty="0" smtClean="0"/>
            </a:br>
            <a:endParaRPr lang="de-CH" sz="2800" dirty="0"/>
          </a:p>
          <a:p>
            <a:r>
              <a:rPr lang="de-CH" sz="2000" dirty="0"/>
              <a:t>(Fine, M., </a:t>
            </a:r>
            <a:r>
              <a:rPr lang="de-CH" sz="2000" dirty="0" err="1"/>
              <a:t>Stoudt</a:t>
            </a:r>
            <a:r>
              <a:rPr lang="de-CH" sz="2000" dirty="0"/>
              <a:t>, B.G., Fox, M. &amp; Santos, M., 2010)</a:t>
            </a:r>
          </a:p>
        </p:txBody>
      </p:sp>
      <p:pic>
        <p:nvPicPr>
          <p:cNvPr id="2478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8292" y="36215"/>
            <a:ext cx="1397000" cy="194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01086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pPr>
              <a:defRPr/>
            </a:pPr>
            <a:fld id="{CEA7BBFE-9FD0-45AD-A66F-B9E19FCADA33}" type="datetime1">
              <a:rPr lang="de-CH" smtClean="0"/>
              <a:pPr>
                <a:defRPr/>
              </a:pPr>
              <a:t>27.09.2012</a:t>
            </a:fld>
            <a:endParaRPr lang="de-CH"/>
          </a:p>
        </p:txBody>
      </p:sp>
      <p:sp>
        <p:nvSpPr>
          <p:cNvPr id="3" name="Fußzeilenplatzhalter 2"/>
          <p:cNvSpPr>
            <a:spLocks noGrp="1"/>
          </p:cNvSpPr>
          <p:nvPr>
            <p:ph type="ftr" sz="quarter" idx="11"/>
          </p:nvPr>
        </p:nvSpPr>
        <p:spPr/>
        <p:txBody>
          <a:bodyPr/>
          <a:lstStyle/>
          <a:p>
            <a:pPr>
              <a:defRPr/>
            </a:pPr>
            <a:r>
              <a:rPr lang="de-CH" smtClean="0"/>
              <a:t>Institut Soziale Arbeit und Gesundheit ISAGE</a:t>
            </a:r>
            <a:endParaRPr lang="de-CH"/>
          </a:p>
        </p:txBody>
      </p:sp>
      <p:sp>
        <p:nvSpPr>
          <p:cNvPr id="4" name="Foliennummernplatzhalter 3"/>
          <p:cNvSpPr>
            <a:spLocks noGrp="1"/>
          </p:cNvSpPr>
          <p:nvPr>
            <p:ph type="sldNum" sz="quarter" idx="12"/>
          </p:nvPr>
        </p:nvSpPr>
        <p:spPr/>
        <p:txBody>
          <a:bodyPr/>
          <a:lstStyle/>
          <a:p>
            <a:pPr>
              <a:defRPr/>
            </a:pPr>
            <a:fld id="{9ECB7FA9-D03B-47AF-85A0-5062B7DF74FA}" type="slidenum">
              <a:rPr lang="de-CH" smtClean="0"/>
              <a:pPr>
                <a:defRPr/>
              </a:pPr>
              <a:t>21</a:t>
            </a:fld>
            <a:endParaRPr lang="de-CH"/>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196" y="900311"/>
            <a:ext cx="9140254" cy="614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79558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Wie wirkt Soziale Ungleichheit?</a:t>
            </a:r>
            <a:endParaRPr lang="de-CH"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22</a:t>
            </a:fld>
            <a:endParaRPr lang="de-CH"/>
          </a:p>
        </p:txBody>
      </p:sp>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 r="49606"/>
          <a:stretch/>
        </p:blipFill>
        <p:spPr bwMode="auto">
          <a:xfrm>
            <a:off x="3738012" y="1692399"/>
            <a:ext cx="6217200" cy="5040560"/>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p:cNvSpPr txBox="1"/>
          <p:nvPr/>
        </p:nvSpPr>
        <p:spPr>
          <a:xfrm>
            <a:off x="738188" y="1765562"/>
            <a:ext cx="3043015" cy="4247317"/>
          </a:xfrm>
          <a:prstGeom prst="rect">
            <a:avLst/>
          </a:prstGeom>
          <a:noFill/>
        </p:spPr>
        <p:txBody>
          <a:bodyPr wrap="square" rtlCol="0">
            <a:spAutoFit/>
          </a:bodyPr>
          <a:lstStyle/>
          <a:p>
            <a:pPr algn="l"/>
            <a:r>
              <a:rPr lang="de-CH" sz="1800" dirty="0" smtClean="0"/>
              <a:t>Macht Krankheit arm?</a:t>
            </a:r>
          </a:p>
          <a:p>
            <a:pPr marL="285750" indent="-285750" algn="l">
              <a:buFont typeface="Arial" pitchFamily="34" charset="0"/>
              <a:buChar char="•"/>
            </a:pPr>
            <a:r>
              <a:rPr lang="de-CH" sz="1800" dirty="0" smtClean="0"/>
              <a:t>durch Selektion</a:t>
            </a:r>
          </a:p>
          <a:p>
            <a:pPr algn="l"/>
            <a:r>
              <a:rPr lang="de-CH" sz="1800" dirty="0" smtClean="0"/>
              <a:t>Macht Armut krank?</a:t>
            </a:r>
          </a:p>
          <a:p>
            <a:pPr marL="285750" indent="-285750" algn="l">
              <a:buFont typeface="Arial" pitchFamily="34" charset="0"/>
              <a:buChar char="•"/>
            </a:pPr>
            <a:r>
              <a:rPr lang="de-CH" sz="1800" dirty="0" smtClean="0"/>
              <a:t>durch materielle Umwelt</a:t>
            </a:r>
          </a:p>
          <a:p>
            <a:pPr marL="285750" indent="-285750" algn="l">
              <a:buFont typeface="Arial" pitchFamily="34" charset="0"/>
              <a:buChar char="•"/>
            </a:pPr>
            <a:r>
              <a:rPr lang="de-CH" sz="1800" dirty="0" smtClean="0"/>
              <a:t>durch Kultur - Verhalten</a:t>
            </a:r>
          </a:p>
          <a:p>
            <a:pPr marL="285750" indent="-285750" algn="l">
              <a:buFont typeface="Arial" pitchFamily="34" charset="0"/>
              <a:buChar char="•"/>
            </a:pPr>
            <a:r>
              <a:rPr lang="de-CH" sz="1800" dirty="0" smtClean="0"/>
              <a:t>durch psycho-soziale Belastung und mangelnde psycho-soziale Ressourcen</a:t>
            </a:r>
          </a:p>
          <a:p>
            <a:pPr marL="285750" indent="-285750" algn="l">
              <a:buFont typeface="Arial" pitchFamily="34" charset="0"/>
              <a:buChar char="•"/>
            </a:pPr>
            <a:r>
              <a:rPr lang="de-CH" sz="1800" dirty="0" smtClean="0"/>
              <a:t>durch Ungleichheit in der Gesundheits-versorgung?</a:t>
            </a:r>
            <a:endParaRPr lang="de-CH" sz="1800" dirty="0"/>
          </a:p>
          <a:p>
            <a:pPr algn="l"/>
            <a:endParaRPr lang="de-CH" sz="1800" dirty="0"/>
          </a:p>
        </p:txBody>
      </p:sp>
    </p:spTree>
    <p:extLst>
      <p:ext uri="{BB962C8B-B14F-4D97-AF65-F5344CB8AC3E}">
        <p14:creationId xmlns:p14="http://schemas.microsoft.com/office/powerpoint/2010/main" val="27370674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p:txBody>
          <a:bodyPr/>
          <a:lstStyle/>
          <a:p>
            <a:r>
              <a:rPr lang="de-CH" smtClean="0"/>
              <a:t>Wer oder was kann bei </a:t>
            </a:r>
            <a:br>
              <a:rPr lang="de-CH" smtClean="0"/>
            </a:br>
            <a:r>
              <a:rPr lang="de-CH" smtClean="0"/>
              <a:t>Depression helfen?</a:t>
            </a:r>
          </a:p>
        </p:txBody>
      </p:sp>
      <p:sp>
        <p:nvSpPr>
          <p:cNvPr id="18435" name="Inhaltsplatzhalter 2"/>
          <p:cNvSpPr>
            <a:spLocks noGrp="1"/>
          </p:cNvSpPr>
          <p:nvPr>
            <p:ph idx="1"/>
          </p:nvPr>
        </p:nvSpPr>
        <p:spPr>
          <a:xfrm>
            <a:off x="738188" y="2052638"/>
            <a:ext cx="9213850" cy="4824412"/>
          </a:xfrm>
        </p:spPr>
        <p:txBody>
          <a:bodyPr/>
          <a:lstStyle/>
          <a:p>
            <a:r>
              <a:rPr lang="de-CH" sz="2400" smtClean="0"/>
              <a:t>Depression steht an erster Stelle als Ursache für Behinderung und an vierter Stelle der allgemeinen Krankheitslast </a:t>
            </a:r>
            <a:r>
              <a:rPr lang="de-CH" sz="1600" smtClean="0"/>
              <a:t>(WHO, 2000)</a:t>
            </a:r>
          </a:p>
          <a:p>
            <a:r>
              <a:rPr lang="de-CH" sz="2400" smtClean="0"/>
              <a:t>Unterbehandlung durch Stigmatisierung und mangelndes Wissen (mental health literacy)</a:t>
            </a:r>
          </a:p>
          <a:p>
            <a:r>
              <a:rPr lang="de-CH" sz="2400" smtClean="0"/>
              <a:t>Im April 2009 wurde im Kanton Thurgau mit </a:t>
            </a:r>
            <a:r>
              <a:rPr lang="de-CH" sz="2400" i="1" smtClean="0"/>
              <a:t>n</a:t>
            </a:r>
            <a:r>
              <a:rPr lang="de-CH" sz="2400" smtClean="0"/>
              <a:t>=504 zufällig ausgewählten Personen ein Telefoninterview durchgeführt </a:t>
            </a:r>
            <a:r>
              <a:rPr lang="de-CH" sz="1600" smtClean="0"/>
              <a:t>(Müller &amp; Gutmann, 2010)</a:t>
            </a:r>
          </a:p>
          <a:p>
            <a:r>
              <a:rPr lang="de-CH" sz="2400" smtClean="0"/>
              <a:t>Vignette (Fallbeschreibung) einer Person mit depressiven Symptomen (in DSM-VI)</a:t>
            </a:r>
          </a:p>
          <a:p>
            <a:r>
              <a:rPr lang="de-CH" sz="2400" smtClean="0"/>
              <a:t>Wer oder was kann der Person helfen?</a:t>
            </a:r>
          </a:p>
        </p:txBody>
      </p:sp>
      <p:sp>
        <p:nvSpPr>
          <p:cNvPr id="18436" name="Datumsplatzhalter 3"/>
          <p:cNvSpPr>
            <a:spLocks noGrp="1"/>
          </p:cNvSpPr>
          <p:nvPr>
            <p:ph type="dt" sz="quarter" idx="10"/>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974A9A6E-3B46-4FF4-AC2D-7A1DB91C485E}" type="datetime1">
              <a:rPr lang="de-CH" smtClean="0"/>
              <a:pPr eaLnBrk="1" hangingPunct="1"/>
              <a:t>27.09.2012</a:t>
            </a:fld>
            <a:endParaRPr lang="de-CH" smtClean="0"/>
          </a:p>
        </p:txBody>
      </p:sp>
      <p:sp>
        <p:nvSpPr>
          <p:cNvPr id="18437"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r>
              <a:rPr lang="de-CH" smtClean="0"/>
              <a:t>Institut Soziale Arbeit und Gesundheit ISAGE</a:t>
            </a:r>
          </a:p>
        </p:txBody>
      </p:sp>
      <p:sp>
        <p:nvSpPr>
          <p:cNvPr id="18438"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C3BF8F4A-D57C-4F06-981A-C55D760C69E5}" type="slidenum">
              <a:rPr lang="de-CH" smtClean="0"/>
              <a:pPr eaLnBrk="1" hangingPunct="1"/>
              <a:t>23</a:t>
            </a:fld>
            <a:endParaRPr lang="de-CH" smtClean="0"/>
          </a:p>
        </p:txBody>
      </p:sp>
      <p:pic>
        <p:nvPicPr>
          <p:cNvPr id="1843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9725" y="180975"/>
            <a:ext cx="1285875"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4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5600" y="180975"/>
            <a:ext cx="1285875"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0870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a:xfrm>
            <a:off x="736600" y="684213"/>
            <a:ext cx="9213850" cy="719137"/>
          </a:xfrm>
        </p:spPr>
        <p:txBody>
          <a:bodyPr/>
          <a:lstStyle/>
          <a:p>
            <a:r>
              <a:rPr lang="de-CH" smtClean="0"/>
              <a:t>Wahrnehmung Sozialer Ressourcen</a:t>
            </a:r>
          </a:p>
        </p:txBody>
      </p:sp>
      <p:sp>
        <p:nvSpPr>
          <p:cNvPr id="19459" name="Datumsplatzhalter 3"/>
          <p:cNvSpPr>
            <a:spLocks noGrp="1"/>
          </p:cNvSpPr>
          <p:nvPr>
            <p:ph type="dt" sz="quarter" idx="10"/>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1FE9F633-4701-4A3B-9E50-247FAA5BB30C}" type="datetime1">
              <a:rPr lang="de-CH" smtClean="0"/>
              <a:pPr eaLnBrk="1" hangingPunct="1"/>
              <a:t>27.09.2012</a:t>
            </a:fld>
            <a:endParaRPr lang="de-CH" smtClean="0"/>
          </a:p>
        </p:txBody>
      </p:sp>
      <p:sp>
        <p:nvSpPr>
          <p:cNvPr id="19460"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r>
              <a:rPr lang="de-CH" smtClean="0"/>
              <a:t>Institut Soziale Arbeit und Gesundheit ISAGE</a:t>
            </a:r>
          </a:p>
        </p:txBody>
      </p:sp>
      <p:sp>
        <p:nvSpPr>
          <p:cNvPr id="19461"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charset="0"/>
              </a:defRPr>
            </a:lvl1pPr>
            <a:lvl2pPr marL="742950" indent="-285750" defTabSz="1042988" eaLnBrk="0" hangingPunct="0">
              <a:defRPr sz="1200" b="1">
                <a:solidFill>
                  <a:schemeClr val="tx1"/>
                </a:solidFill>
                <a:latin typeface="Arial" charset="0"/>
              </a:defRPr>
            </a:lvl2pPr>
            <a:lvl3pPr marL="1143000" indent="-228600" defTabSz="1042988" eaLnBrk="0" hangingPunct="0">
              <a:defRPr sz="1200" b="1">
                <a:solidFill>
                  <a:schemeClr val="tx1"/>
                </a:solidFill>
                <a:latin typeface="Arial" charset="0"/>
              </a:defRPr>
            </a:lvl3pPr>
            <a:lvl4pPr marL="1600200" indent="-228600" defTabSz="1042988" eaLnBrk="0" hangingPunct="0">
              <a:defRPr sz="1200" b="1">
                <a:solidFill>
                  <a:schemeClr val="tx1"/>
                </a:solidFill>
                <a:latin typeface="Arial" charset="0"/>
              </a:defRPr>
            </a:lvl4pPr>
            <a:lvl5pPr marL="2057400" indent="-228600" defTabSz="1042988" eaLnBrk="0" hangingPunct="0">
              <a:defRPr sz="1200" b="1">
                <a:solidFill>
                  <a:schemeClr val="tx1"/>
                </a:solidFill>
                <a:latin typeface="Arial" charset="0"/>
              </a:defRPr>
            </a:lvl5pPr>
            <a:lvl6pPr marL="2514600" indent="-228600" algn="ctr" defTabSz="1042988" eaLnBrk="0" fontAlgn="base" hangingPunct="0">
              <a:spcBef>
                <a:spcPct val="0"/>
              </a:spcBef>
              <a:spcAft>
                <a:spcPct val="0"/>
              </a:spcAft>
              <a:defRPr sz="1200" b="1">
                <a:solidFill>
                  <a:schemeClr val="tx1"/>
                </a:solidFill>
                <a:latin typeface="Arial" charset="0"/>
              </a:defRPr>
            </a:lvl6pPr>
            <a:lvl7pPr marL="2971800" indent="-228600" algn="ctr" defTabSz="1042988" eaLnBrk="0" fontAlgn="base" hangingPunct="0">
              <a:spcBef>
                <a:spcPct val="0"/>
              </a:spcBef>
              <a:spcAft>
                <a:spcPct val="0"/>
              </a:spcAft>
              <a:defRPr sz="1200" b="1">
                <a:solidFill>
                  <a:schemeClr val="tx1"/>
                </a:solidFill>
                <a:latin typeface="Arial" charset="0"/>
              </a:defRPr>
            </a:lvl7pPr>
            <a:lvl8pPr marL="3429000" indent="-228600" algn="ctr" defTabSz="1042988" eaLnBrk="0" fontAlgn="base" hangingPunct="0">
              <a:spcBef>
                <a:spcPct val="0"/>
              </a:spcBef>
              <a:spcAft>
                <a:spcPct val="0"/>
              </a:spcAft>
              <a:defRPr sz="1200" b="1">
                <a:solidFill>
                  <a:schemeClr val="tx1"/>
                </a:solidFill>
                <a:latin typeface="Arial" charset="0"/>
              </a:defRPr>
            </a:lvl8pPr>
            <a:lvl9pPr marL="3886200" indent="-228600" algn="ctr" defTabSz="1042988" eaLnBrk="0" fontAlgn="base" hangingPunct="0">
              <a:spcBef>
                <a:spcPct val="0"/>
              </a:spcBef>
              <a:spcAft>
                <a:spcPct val="0"/>
              </a:spcAft>
              <a:defRPr sz="1200" b="1">
                <a:solidFill>
                  <a:schemeClr val="tx1"/>
                </a:solidFill>
                <a:latin typeface="Arial" charset="0"/>
              </a:defRPr>
            </a:lvl9pPr>
          </a:lstStyle>
          <a:p>
            <a:pPr eaLnBrk="1" hangingPunct="1"/>
            <a:fld id="{148117D8-8819-4033-A2B1-C68956A21156}" type="slidenum">
              <a:rPr lang="de-CH" smtClean="0"/>
              <a:pPr eaLnBrk="1" hangingPunct="1"/>
              <a:t>24</a:t>
            </a:fld>
            <a:endParaRPr lang="de-CH" smtClean="0"/>
          </a:p>
        </p:txBody>
      </p:sp>
      <p:graphicFrame>
        <p:nvGraphicFramePr>
          <p:cNvPr id="2" name="Tabelle 1"/>
          <p:cNvGraphicFramePr>
            <a:graphicFrameLocks noGrp="1"/>
          </p:cNvGraphicFramePr>
          <p:nvPr/>
        </p:nvGraphicFramePr>
        <p:xfrm>
          <a:off x="1174750" y="1404938"/>
          <a:ext cx="8275638" cy="5688010"/>
        </p:xfrm>
        <a:graphic>
          <a:graphicData uri="http://schemas.openxmlformats.org/drawingml/2006/table">
            <a:tbl>
              <a:tblPr/>
              <a:tblGrid>
                <a:gridCol w="2229084"/>
                <a:gridCol w="1067824"/>
                <a:gridCol w="1067824"/>
                <a:gridCol w="1775258"/>
                <a:gridCol w="1067824"/>
                <a:gridCol w="1067824"/>
              </a:tblGrid>
              <a:tr h="355501">
                <a:tc gridSpan="4">
                  <a:txBody>
                    <a:bodyPr/>
                    <a:lstStyle/>
                    <a:p>
                      <a:pPr algn="l" fontAlgn="b"/>
                      <a:r>
                        <a:rPr lang="de-CH" sz="2200" b="1" i="0" u="none" strike="noStrike" dirty="0">
                          <a:solidFill>
                            <a:srgbClr val="000000"/>
                          </a:solidFill>
                          <a:effectLst/>
                          <a:latin typeface="Calibri"/>
                        </a:rPr>
                        <a:t>Wer oder was könnte Peter/Anna helfen? (n=488)</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hMerge="1">
                  <a:txBody>
                    <a:bodyPr/>
                    <a:lstStyle/>
                    <a:p>
                      <a:endParaRPr lang="de-CH"/>
                    </a:p>
                  </a:txBody>
                  <a:tcPr/>
                </a:tc>
                <a:tc>
                  <a:txBody>
                    <a:bodyPr/>
                    <a:lstStyle/>
                    <a:p>
                      <a:pPr algn="r" fontAlgn="b"/>
                      <a:r>
                        <a:rPr lang="de-CH" sz="2200" b="1" i="0" u="none" strike="noStrike">
                          <a:solidFill>
                            <a:srgbClr val="000000"/>
                          </a:solidFill>
                          <a:effectLst/>
                          <a:latin typeface="Calibri"/>
                        </a:rPr>
                        <a:t>n</a:t>
                      </a:r>
                    </a:p>
                  </a:txBody>
                  <a:tcPr marL="9524" marR="9524" marT="9524" marB="0" anchor="b">
                    <a:lnL>
                      <a:noFill/>
                    </a:lnL>
                    <a:lnR>
                      <a:noFill/>
                    </a:lnR>
                    <a:lnT>
                      <a:noFill/>
                    </a:lnT>
                    <a:lnB>
                      <a:noFill/>
                    </a:lnB>
                  </a:tcPr>
                </a:tc>
                <a:tc>
                  <a:txBody>
                    <a:bodyPr/>
                    <a:lstStyle/>
                    <a:p>
                      <a:pPr algn="r" fontAlgn="b"/>
                      <a:r>
                        <a:rPr lang="de-CH" sz="2200" b="1" i="0" u="none" strike="noStrike" dirty="0">
                          <a:solidFill>
                            <a:srgbClr val="000000"/>
                          </a:solidFill>
                          <a:effectLst/>
                          <a:latin typeface="Calibri"/>
                        </a:rPr>
                        <a:t>%</a:t>
                      </a:r>
                    </a:p>
                  </a:txBody>
                  <a:tcPr marL="9524" marR="9524" marT="9524" marB="0" anchor="b">
                    <a:lnL>
                      <a:noFill/>
                    </a:lnL>
                    <a:lnR>
                      <a:noFill/>
                    </a:lnR>
                    <a:lnT>
                      <a:noFill/>
                    </a:lnT>
                    <a:lnB>
                      <a:noFill/>
                    </a:lnB>
                  </a:tcPr>
                </a:tc>
              </a:tr>
              <a:tr h="253929">
                <a:tc>
                  <a:txBody>
                    <a:bodyPr/>
                    <a:lstStyle/>
                    <a:p>
                      <a:pPr algn="l" fontAlgn="b"/>
                      <a:r>
                        <a:rPr lang="de-CH" sz="1600" b="1" i="0" u="none" strike="noStrike">
                          <a:solidFill>
                            <a:srgbClr val="000000"/>
                          </a:solidFill>
                          <a:effectLst/>
                          <a:latin typeface="Calibri"/>
                        </a:rPr>
                        <a:t>Professionelle Hilfe </a:t>
                      </a:r>
                    </a:p>
                  </a:txBody>
                  <a:tcPr marL="9524" marR="9524" marT="9524" marB="0" anchor="b">
                    <a:lnL>
                      <a:noFill/>
                    </a:lnL>
                    <a:lnR>
                      <a:noFill/>
                    </a:lnR>
                    <a:lnT>
                      <a:noFill/>
                    </a:lnT>
                    <a:lnB>
                      <a:noFill/>
                    </a:lnB>
                  </a:tcPr>
                </a:tc>
                <a:tc gridSpan="2">
                  <a:txBody>
                    <a:bodyPr/>
                    <a:lstStyle/>
                    <a:p>
                      <a:pPr algn="l" fontAlgn="b"/>
                      <a:r>
                        <a:rPr lang="de-CH" sz="1600" b="0" i="0" u="none" strike="noStrike">
                          <a:solidFill>
                            <a:srgbClr val="000000"/>
                          </a:solidFill>
                          <a:effectLst/>
                          <a:latin typeface="Calibri"/>
                        </a:rPr>
                        <a:t>Arzt, Hausarzt</a:t>
                      </a:r>
                    </a:p>
                  </a:txBody>
                  <a:tcPr marL="9524" marR="9524" marT="9524" marB="0" anchor="b">
                    <a:lnL>
                      <a:noFill/>
                    </a:lnL>
                    <a:lnR>
                      <a:noFill/>
                    </a:lnR>
                    <a:lnT>
                      <a:noFill/>
                    </a:lnT>
                    <a:lnB>
                      <a:noFill/>
                    </a:lnB>
                  </a:tcPr>
                </a:tc>
                <a:tc hMerge="1">
                  <a:txBody>
                    <a:bodyPr/>
                    <a:lstStyle/>
                    <a:p>
                      <a:endParaRPr lang="de-CH"/>
                    </a:p>
                  </a:txBody>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52</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10.8</a:t>
                      </a:r>
                    </a:p>
                  </a:txBody>
                  <a:tcPr marL="9524" marR="9524" marT="9524" marB="0" anchor="b">
                    <a:lnL>
                      <a:noFill/>
                    </a:lnL>
                    <a:lnR>
                      <a:noFill/>
                    </a:lnR>
                    <a:lnT>
                      <a:noFill/>
                    </a:lnT>
                    <a:lnB>
                      <a:noFill/>
                    </a:lnB>
                  </a:tcPr>
                </a:tc>
              </a:tr>
              <a:tr h="253929">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r>
                        <a:rPr lang="de-CH" sz="1600" b="0" i="0" u="none" strike="noStrike">
                          <a:solidFill>
                            <a:srgbClr val="000000"/>
                          </a:solidFill>
                          <a:effectLst/>
                          <a:latin typeface="Calibri"/>
                        </a:rPr>
                        <a:t>Psychiater</a:t>
                      </a: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14</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2.9</a:t>
                      </a:r>
                    </a:p>
                  </a:txBody>
                  <a:tcPr marL="9524" marR="9524" marT="9524" marB="0" anchor="b">
                    <a:lnL>
                      <a:noFill/>
                    </a:lnL>
                    <a:lnR>
                      <a:noFill/>
                    </a:lnR>
                    <a:lnT>
                      <a:noFill/>
                    </a:lnT>
                    <a:lnB>
                      <a:noFill/>
                    </a:lnB>
                  </a:tcPr>
                </a:tc>
              </a:tr>
              <a:tr h="253929">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Psychologe, Psychotherapeut/Psychotherapie</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25</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5.2</a:t>
                      </a:r>
                    </a:p>
                  </a:txBody>
                  <a:tcPr marL="9524" marR="9524" marT="9524" marB="0" anchor="b">
                    <a:lnL>
                      <a:noFill/>
                    </a:lnL>
                    <a:lnR>
                      <a:noFill/>
                    </a:lnR>
                    <a:lnT>
                      <a:noFill/>
                    </a:lnT>
                    <a:lnB>
                      <a:noFill/>
                    </a:lnB>
                  </a:tcPr>
                </a:tc>
              </a:tr>
              <a:tr h="253929">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SozialarbeiterIn, Beratungsdienste</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7</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1.4</a:t>
                      </a:r>
                    </a:p>
                  </a:txBody>
                  <a:tcPr marL="9524" marR="9524" marT="9524" marB="0" anchor="b">
                    <a:lnL>
                      <a:noFill/>
                    </a:lnL>
                    <a:lnR>
                      <a:noFill/>
                    </a:lnR>
                    <a:lnT>
                      <a:noFill/>
                    </a:lnT>
                    <a:lnB>
                      <a:noFill/>
                    </a:lnB>
                  </a:tcPr>
                </a:tc>
              </a:tr>
              <a:tr h="253929">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Medikamente, Psychopharmaka</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3</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0.6</a:t>
                      </a:r>
                    </a:p>
                  </a:txBody>
                  <a:tcPr marL="9524" marR="9524" marT="9524" marB="0" anchor="b">
                    <a:lnL>
                      <a:noFill/>
                    </a:lnL>
                    <a:lnR>
                      <a:noFill/>
                    </a:lnR>
                    <a:lnT>
                      <a:noFill/>
                    </a:lnT>
                    <a:lnB>
                      <a:noFill/>
                    </a:lnB>
                  </a:tcPr>
                </a:tc>
              </a:tr>
              <a:tr h="253929">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Total</a:t>
                      </a:r>
                    </a:p>
                  </a:txBody>
                  <a:tcPr marL="9524" marR="9524" marT="9524" marB="0" anchor="b">
                    <a:lnL>
                      <a:noFill/>
                    </a:lnL>
                    <a:lnR>
                      <a:noFill/>
                    </a:lnR>
                    <a:lnT>
                      <a:noFill/>
                    </a:lnT>
                    <a:lnB>
                      <a:noFill/>
                    </a:lnB>
                  </a:tcPr>
                </a:tc>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20.9</a:t>
                      </a:r>
                    </a:p>
                  </a:txBody>
                  <a:tcPr marL="9524" marR="9524" marT="9524" marB="0" anchor="b">
                    <a:lnL>
                      <a:noFill/>
                    </a:lnL>
                    <a:lnR>
                      <a:noFill/>
                    </a:lnR>
                    <a:lnT>
                      <a:noFill/>
                    </a:lnT>
                    <a:lnB>
                      <a:noFill/>
                    </a:lnB>
                  </a:tcPr>
                </a:tc>
              </a:tr>
              <a:tr h="253929">
                <a:tc>
                  <a:txBody>
                    <a:bodyPr/>
                    <a:lstStyle/>
                    <a:p>
                      <a:pPr algn="l" fontAlgn="b"/>
                      <a:r>
                        <a:rPr lang="de-CH" sz="1600" b="1" i="0" u="none" strike="noStrike">
                          <a:solidFill>
                            <a:srgbClr val="000000"/>
                          </a:solidFill>
                          <a:effectLst/>
                          <a:latin typeface="Calibri"/>
                        </a:rPr>
                        <a:t>Persönliches Umfeld </a:t>
                      </a: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FreundInnen, ArbeitskollegInnen</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101</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20.9</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2">
                  <a:txBody>
                    <a:bodyPr/>
                    <a:lstStyle/>
                    <a:p>
                      <a:pPr algn="l" fontAlgn="b"/>
                      <a:r>
                        <a:rPr lang="de-CH" sz="1600" b="0" i="0" u="none" strike="noStrike">
                          <a:solidFill>
                            <a:srgbClr val="000000"/>
                          </a:solidFill>
                          <a:effectLst/>
                          <a:latin typeface="Calibri"/>
                        </a:rPr>
                        <a:t>Familie, (Ehe-)PartnerIn</a:t>
                      </a:r>
                    </a:p>
                  </a:txBody>
                  <a:tcPr marL="9524" marR="9524" marT="9524" marB="0" anchor="b">
                    <a:lnL>
                      <a:noFill/>
                    </a:lnL>
                    <a:lnR>
                      <a:noFill/>
                    </a:lnR>
                    <a:lnT>
                      <a:noFill/>
                    </a:lnT>
                    <a:lnB>
                      <a:noFill/>
                    </a:lnB>
                  </a:tcPr>
                </a:tc>
                <a:tc hMerge="1">
                  <a:txBody>
                    <a:bodyPr/>
                    <a:lstStyle/>
                    <a:p>
                      <a:endParaRPr lang="de-CH"/>
                    </a:p>
                  </a:txBody>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93</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19.3</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2">
                  <a:txBody>
                    <a:bodyPr/>
                    <a:lstStyle/>
                    <a:p>
                      <a:pPr algn="l" fontAlgn="b"/>
                      <a:r>
                        <a:rPr lang="de-CH" sz="1600" b="0" i="0" u="none" strike="noStrike">
                          <a:solidFill>
                            <a:srgbClr val="000000"/>
                          </a:solidFill>
                          <a:effectLst/>
                          <a:latin typeface="Calibri"/>
                        </a:rPr>
                        <a:t>Vorgesetzte/r</a:t>
                      </a:r>
                    </a:p>
                  </a:txBody>
                  <a:tcPr marL="9524" marR="9524" marT="9524" marB="0" anchor="b">
                    <a:lnL>
                      <a:noFill/>
                    </a:lnL>
                    <a:lnR>
                      <a:noFill/>
                    </a:lnR>
                    <a:lnT>
                      <a:noFill/>
                    </a:lnT>
                    <a:lnB>
                      <a:noFill/>
                    </a:lnB>
                  </a:tcPr>
                </a:tc>
                <a:tc hMerge="1">
                  <a:txBody>
                    <a:bodyPr/>
                    <a:lstStyle/>
                    <a:p>
                      <a:endParaRPr lang="de-CH"/>
                    </a:p>
                  </a:txBody>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15</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3.1</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Total</a:t>
                      </a: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43.3</a:t>
                      </a:r>
                    </a:p>
                  </a:txBody>
                  <a:tcPr marL="9524" marR="9524" marT="9524" marB="0" anchor="b">
                    <a:lnL>
                      <a:noFill/>
                    </a:lnL>
                    <a:lnR>
                      <a:noFill/>
                    </a:lnR>
                    <a:lnT>
                      <a:noFill/>
                    </a:lnT>
                    <a:lnB>
                      <a:noFill/>
                    </a:lnB>
                  </a:tcPr>
                </a:tc>
              </a:tr>
              <a:tr h="253929">
                <a:tc>
                  <a:txBody>
                    <a:bodyPr/>
                    <a:lstStyle/>
                    <a:p>
                      <a:pPr algn="l" fontAlgn="b"/>
                      <a:r>
                        <a:rPr lang="de-CH" sz="1600" b="1" i="0" u="none" strike="noStrike">
                          <a:solidFill>
                            <a:srgbClr val="000000"/>
                          </a:solidFill>
                          <a:effectLst/>
                          <a:latin typeface="Calibri"/>
                        </a:rPr>
                        <a:t>Alternative Methoden </a:t>
                      </a:r>
                    </a:p>
                  </a:txBody>
                  <a:tcPr marL="9524" marR="9524" marT="9524" marB="0" anchor="b">
                    <a:lnL>
                      <a:noFill/>
                    </a:lnL>
                    <a:lnR>
                      <a:noFill/>
                    </a:lnR>
                    <a:lnT>
                      <a:noFill/>
                    </a:lnT>
                    <a:lnB>
                      <a:noFill/>
                    </a:lnB>
                  </a:tcPr>
                </a:tc>
                <a:tc gridSpan="3">
                  <a:txBody>
                    <a:bodyPr/>
                    <a:lstStyle/>
                    <a:p>
                      <a:pPr algn="l" fontAlgn="b"/>
                      <a:r>
                        <a:rPr lang="de-CH" sz="1600" b="0" i="0" u="none" strike="noStrike" dirty="0">
                          <a:solidFill>
                            <a:srgbClr val="000000"/>
                          </a:solidFill>
                          <a:effectLst/>
                          <a:latin typeface="Calibri"/>
                        </a:rPr>
                        <a:t>Pfarrer/Seelsorge, beten, beichten</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19</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3.9</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Alternativmedizin, esoterische Methoden</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4</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0.8</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Total</a:t>
                      </a: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4.7</a:t>
                      </a:r>
                    </a:p>
                  </a:txBody>
                  <a:tcPr marL="9524" marR="9524" marT="9524" marB="0" anchor="b">
                    <a:lnL>
                      <a:noFill/>
                    </a:lnL>
                    <a:lnR>
                      <a:noFill/>
                    </a:lnR>
                    <a:lnT>
                      <a:noFill/>
                    </a:lnT>
                    <a:lnB>
                      <a:noFill/>
                    </a:lnB>
                  </a:tcPr>
                </a:tc>
              </a:tr>
              <a:tr h="253929">
                <a:tc>
                  <a:txBody>
                    <a:bodyPr/>
                    <a:lstStyle/>
                    <a:p>
                      <a:pPr algn="l" fontAlgn="b"/>
                      <a:r>
                        <a:rPr lang="de-CH" sz="1600" b="1" i="0" u="none" strike="noStrike">
                          <a:solidFill>
                            <a:srgbClr val="000000"/>
                          </a:solidFill>
                          <a:effectLst/>
                          <a:latin typeface="Calibri"/>
                        </a:rPr>
                        <a:t>Individuelle Bewältigung </a:t>
                      </a: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Ernährung (Diät, Nahrungsergänzung)</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2</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0.4</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Ferien, Pause, Time-out, Sabbatical </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10</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2.1</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Ablenkung, Hobby, Änderung Lebensstil</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15</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3.1</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3">
                  <a:txBody>
                    <a:bodyPr/>
                    <a:lstStyle/>
                    <a:p>
                      <a:pPr algn="l" fontAlgn="b"/>
                      <a:r>
                        <a:rPr lang="de-CH" sz="1600" b="0" i="0" u="none" strike="noStrike">
                          <a:solidFill>
                            <a:srgbClr val="000000"/>
                          </a:solidFill>
                          <a:effectLst/>
                          <a:latin typeface="Calibri"/>
                        </a:rPr>
                        <a:t>Aktiv sein, sich bewegen, frische Luft, Sport</a:t>
                      </a:r>
                    </a:p>
                  </a:txBody>
                  <a:tcPr marL="9524" marR="9524" marT="9524" marB="0" anchor="b">
                    <a:lnL>
                      <a:noFill/>
                    </a:lnL>
                    <a:lnR>
                      <a:noFill/>
                    </a:lnR>
                    <a:lnT>
                      <a:noFill/>
                    </a:lnT>
                    <a:lnB>
                      <a:noFill/>
                    </a:lnB>
                  </a:tcPr>
                </a:tc>
                <a:tc hMerge="1">
                  <a:txBody>
                    <a:bodyPr/>
                    <a:lstStyle/>
                    <a:p>
                      <a:endParaRPr lang="de-CH"/>
                    </a:p>
                  </a:txBody>
                  <a:tcPr/>
                </a:tc>
                <a:tc hMerge="1">
                  <a:txBody>
                    <a:bodyPr/>
                    <a:lstStyle/>
                    <a:p>
                      <a:endParaRPr lang="de-CH"/>
                    </a:p>
                  </a:txBody>
                  <a:tcPr/>
                </a:tc>
                <a:tc>
                  <a:txBody>
                    <a:bodyPr/>
                    <a:lstStyle/>
                    <a:p>
                      <a:pPr algn="r" fontAlgn="b"/>
                      <a:r>
                        <a:rPr lang="de-CH" sz="1600" b="0" i="0" u="none" strike="noStrike">
                          <a:solidFill>
                            <a:srgbClr val="000000"/>
                          </a:solidFill>
                          <a:effectLst/>
                          <a:latin typeface="Calibri"/>
                        </a:rPr>
                        <a:t>8</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1.7</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gridSpan="2">
                  <a:txBody>
                    <a:bodyPr/>
                    <a:lstStyle/>
                    <a:p>
                      <a:pPr algn="l" fontAlgn="b"/>
                      <a:r>
                        <a:rPr lang="de-CH" sz="1600" b="0" i="0" u="none" strike="noStrike">
                          <a:solidFill>
                            <a:srgbClr val="000000"/>
                          </a:solidFill>
                          <a:effectLst/>
                          <a:latin typeface="Calibri"/>
                        </a:rPr>
                        <a:t>Entspannung</a:t>
                      </a:r>
                    </a:p>
                  </a:txBody>
                  <a:tcPr marL="9524" marR="9524" marT="9524" marB="0" anchor="b">
                    <a:lnL>
                      <a:noFill/>
                    </a:lnL>
                    <a:lnR>
                      <a:noFill/>
                    </a:lnR>
                    <a:lnT>
                      <a:noFill/>
                    </a:lnT>
                    <a:lnB>
                      <a:noFill/>
                    </a:lnB>
                  </a:tcPr>
                </a:tc>
                <a:tc hMerge="1">
                  <a:txBody>
                    <a:bodyPr/>
                    <a:lstStyle/>
                    <a:p>
                      <a:endParaRPr lang="de-CH"/>
                    </a:p>
                  </a:txBody>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11</a:t>
                      </a: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2.2</a:t>
                      </a:r>
                    </a:p>
                  </a:txBody>
                  <a:tcPr marL="9524" marR="9524" marT="9524" marB="0" anchor="b">
                    <a:lnL>
                      <a:noFill/>
                    </a:lnL>
                    <a:lnR>
                      <a:noFill/>
                    </a:lnR>
                    <a:lnT>
                      <a:noFill/>
                    </a:lnT>
                    <a:lnB>
                      <a:noFill/>
                    </a:lnB>
                  </a:tcPr>
                </a:tc>
              </a:tr>
              <a:tr h="253929">
                <a:tc>
                  <a:txBody>
                    <a:bodyPr/>
                    <a:lstStyle/>
                    <a:p>
                      <a:pPr algn="l" fontAlgn="b"/>
                      <a:endParaRPr lang="de-CH" sz="1600" b="1"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Total</a:t>
                      </a: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9.7</a:t>
                      </a:r>
                    </a:p>
                  </a:txBody>
                  <a:tcPr marL="9524" marR="9524" marT="9524" marB="0" anchor="b">
                    <a:lnL>
                      <a:noFill/>
                    </a:lnL>
                    <a:lnR>
                      <a:noFill/>
                    </a:lnR>
                    <a:lnT>
                      <a:noFill/>
                    </a:lnT>
                    <a:lnB>
                      <a:noFill/>
                    </a:lnB>
                  </a:tcPr>
                </a:tc>
              </a:tr>
              <a:tr h="253929">
                <a:tc>
                  <a:txBody>
                    <a:bodyPr/>
                    <a:lstStyle/>
                    <a:p>
                      <a:pPr algn="l" fontAlgn="b"/>
                      <a:r>
                        <a:rPr lang="de-CH" sz="1600" b="1" i="0" u="none" strike="noStrike">
                          <a:solidFill>
                            <a:srgbClr val="000000"/>
                          </a:solidFill>
                          <a:effectLst/>
                          <a:latin typeface="Calibri"/>
                        </a:rPr>
                        <a:t>Weiss nicht</a:t>
                      </a: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94</a:t>
                      </a:r>
                    </a:p>
                  </a:txBody>
                  <a:tcPr marL="9524" marR="9524" marT="9524" marB="0" anchor="b">
                    <a:lnL>
                      <a:noFill/>
                    </a:lnL>
                    <a:lnR>
                      <a:noFill/>
                    </a:lnR>
                    <a:lnT>
                      <a:noFill/>
                    </a:lnT>
                    <a:lnB>
                      <a:noFill/>
                    </a:lnB>
                  </a:tcPr>
                </a:tc>
                <a:tc>
                  <a:txBody>
                    <a:bodyPr/>
                    <a:lstStyle/>
                    <a:p>
                      <a:pPr algn="r" fontAlgn="b"/>
                      <a:r>
                        <a:rPr lang="de-CH" sz="1600" b="1" i="0" u="none" strike="noStrike">
                          <a:solidFill>
                            <a:srgbClr val="000000"/>
                          </a:solidFill>
                          <a:effectLst/>
                          <a:latin typeface="Calibri"/>
                        </a:rPr>
                        <a:t>19.9</a:t>
                      </a:r>
                    </a:p>
                  </a:txBody>
                  <a:tcPr marL="9524" marR="9524" marT="9524" marB="0" anchor="b">
                    <a:lnL>
                      <a:noFill/>
                    </a:lnL>
                    <a:lnR>
                      <a:noFill/>
                    </a:lnR>
                    <a:lnT>
                      <a:noFill/>
                    </a:lnT>
                    <a:lnB>
                      <a:noFill/>
                    </a:lnB>
                  </a:tcPr>
                </a:tc>
              </a:tr>
              <a:tr h="253929">
                <a:tc>
                  <a:txBody>
                    <a:bodyPr/>
                    <a:lstStyle/>
                    <a:p>
                      <a:pPr algn="l" fontAlgn="b"/>
                      <a:r>
                        <a:rPr lang="de-CH" sz="1600" b="1" i="0" u="none" strike="noStrike">
                          <a:solidFill>
                            <a:srgbClr val="000000"/>
                          </a:solidFill>
                          <a:effectLst/>
                          <a:latin typeface="Calibri"/>
                        </a:rPr>
                        <a:t>Andere</a:t>
                      </a: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l" fontAlgn="b"/>
                      <a:endParaRPr lang="de-CH" sz="1600" b="0" i="0" u="none" strike="noStrike">
                        <a:solidFill>
                          <a:srgbClr val="000000"/>
                        </a:solidFill>
                        <a:effectLst/>
                        <a:latin typeface="Calibri"/>
                      </a:endParaRPr>
                    </a:p>
                  </a:txBody>
                  <a:tcPr marL="9524" marR="9524" marT="9524" marB="0" anchor="b">
                    <a:lnL>
                      <a:noFill/>
                    </a:lnL>
                    <a:lnR>
                      <a:noFill/>
                    </a:lnR>
                    <a:lnT>
                      <a:noFill/>
                    </a:lnT>
                    <a:lnB>
                      <a:noFill/>
                    </a:lnB>
                  </a:tcPr>
                </a:tc>
                <a:tc>
                  <a:txBody>
                    <a:bodyPr/>
                    <a:lstStyle/>
                    <a:p>
                      <a:pPr algn="r" fontAlgn="b"/>
                      <a:r>
                        <a:rPr lang="de-CH" sz="1600" b="0" i="0" u="none" strike="noStrike">
                          <a:solidFill>
                            <a:srgbClr val="000000"/>
                          </a:solidFill>
                          <a:effectLst/>
                          <a:latin typeface="Calibri"/>
                        </a:rPr>
                        <a:t>10</a:t>
                      </a:r>
                    </a:p>
                  </a:txBody>
                  <a:tcPr marL="9524" marR="9524" marT="9524" marB="0" anchor="b">
                    <a:lnL>
                      <a:noFill/>
                    </a:lnL>
                    <a:lnR>
                      <a:noFill/>
                    </a:lnR>
                    <a:lnT>
                      <a:noFill/>
                    </a:lnT>
                    <a:lnB>
                      <a:noFill/>
                    </a:lnB>
                  </a:tcPr>
                </a:tc>
                <a:tc>
                  <a:txBody>
                    <a:bodyPr/>
                    <a:lstStyle/>
                    <a:p>
                      <a:pPr algn="r" fontAlgn="b"/>
                      <a:r>
                        <a:rPr lang="de-CH" sz="1600" b="1" i="0" u="none" strike="noStrike" dirty="0">
                          <a:solidFill>
                            <a:srgbClr val="000000"/>
                          </a:solidFill>
                          <a:effectLst/>
                          <a:latin typeface="Calibri"/>
                        </a:rPr>
                        <a:t>2.1</a:t>
                      </a:r>
                    </a:p>
                  </a:txBody>
                  <a:tcPr marL="9524" marR="9524" marT="9524" marB="0" anchor="b">
                    <a:lnL>
                      <a:noFill/>
                    </a:lnL>
                    <a:lnR>
                      <a:noFill/>
                    </a:lnR>
                    <a:lnT>
                      <a:noFill/>
                    </a:lnT>
                    <a:lnB>
                      <a:noFill/>
                    </a:lnB>
                  </a:tcPr>
                </a:tc>
              </a:tr>
            </a:tbl>
          </a:graphicData>
        </a:graphic>
      </p:graphicFrame>
      <p:cxnSp>
        <p:nvCxnSpPr>
          <p:cNvPr id="19568" name="Gerade Verbindung 3"/>
          <p:cNvCxnSpPr>
            <a:cxnSpLocks noChangeShapeType="1"/>
          </p:cNvCxnSpPr>
          <p:nvPr/>
        </p:nvCxnSpPr>
        <p:spPr bwMode="auto">
          <a:xfrm>
            <a:off x="1098550" y="1404938"/>
            <a:ext cx="8496300" cy="0"/>
          </a:xfrm>
          <a:prstGeom prst="line">
            <a:avLst/>
          </a:prstGeom>
          <a:noFill/>
          <a:ln w="2857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69" name="Gerade Verbindung 9"/>
          <p:cNvCxnSpPr>
            <a:cxnSpLocks noChangeShapeType="1"/>
          </p:cNvCxnSpPr>
          <p:nvPr/>
        </p:nvCxnSpPr>
        <p:spPr bwMode="auto">
          <a:xfrm>
            <a:off x="1098550" y="1763713"/>
            <a:ext cx="8496300" cy="0"/>
          </a:xfrm>
          <a:prstGeom prst="line">
            <a:avLst/>
          </a:prstGeom>
          <a:noFill/>
          <a:ln w="2857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0" name="Gerade Verbindung 10"/>
          <p:cNvCxnSpPr>
            <a:cxnSpLocks noChangeShapeType="1"/>
          </p:cNvCxnSpPr>
          <p:nvPr/>
        </p:nvCxnSpPr>
        <p:spPr bwMode="auto">
          <a:xfrm>
            <a:off x="1098550" y="7092950"/>
            <a:ext cx="8496300" cy="0"/>
          </a:xfrm>
          <a:prstGeom prst="line">
            <a:avLst/>
          </a:prstGeom>
          <a:noFill/>
          <a:ln w="2857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1" name="Gerade Verbindung 11"/>
          <p:cNvCxnSpPr>
            <a:cxnSpLocks noChangeShapeType="1"/>
          </p:cNvCxnSpPr>
          <p:nvPr/>
        </p:nvCxnSpPr>
        <p:spPr bwMode="auto">
          <a:xfrm>
            <a:off x="1098550" y="3276600"/>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2" name="Gerade Verbindung 12"/>
          <p:cNvCxnSpPr>
            <a:cxnSpLocks noChangeShapeType="1"/>
          </p:cNvCxnSpPr>
          <p:nvPr/>
        </p:nvCxnSpPr>
        <p:spPr bwMode="auto">
          <a:xfrm>
            <a:off x="1098550" y="4284663"/>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3" name="Gerade Verbindung 13"/>
          <p:cNvCxnSpPr>
            <a:cxnSpLocks noChangeShapeType="1"/>
          </p:cNvCxnSpPr>
          <p:nvPr/>
        </p:nvCxnSpPr>
        <p:spPr bwMode="auto">
          <a:xfrm>
            <a:off x="1098550" y="5076825"/>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4" name="Gerade Verbindung 14"/>
          <p:cNvCxnSpPr>
            <a:cxnSpLocks noChangeShapeType="1"/>
          </p:cNvCxnSpPr>
          <p:nvPr/>
        </p:nvCxnSpPr>
        <p:spPr bwMode="auto">
          <a:xfrm>
            <a:off x="1098550" y="6589713"/>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5" name="Gerade Verbindung 15"/>
          <p:cNvCxnSpPr>
            <a:cxnSpLocks noChangeShapeType="1"/>
          </p:cNvCxnSpPr>
          <p:nvPr/>
        </p:nvCxnSpPr>
        <p:spPr bwMode="auto">
          <a:xfrm>
            <a:off x="1098550" y="3060700"/>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6" name="Gerade Verbindung 16"/>
          <p:cNvCxnSpPr>
            <a:cxnSpLocks noChangeShapeType="1"/>
          </p:cNvCxnSpPr>
          <p:nvPr/>
        </p:nvCxnSpPr>
        <p:spPr bwMode="auto">
          <a:xfrm>
            <a:off x="1098550" y="4068763"/>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7" name="Gerade Verbindung 17"/>
          <p:cNvCxnSpPr>
            <a:cxnSpLocks noChangeShapeType="1"/>
          </p:cNvCxnSpPr>
          <p:nvPr/>
        </p:nvCxnSpPr>
        <p:spPr bwMode="auto">
          <a:xfrm>
            <a:off x="1098550" y="4827588"/>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8" name="Gerade Verbindung 18"/>
          <p:cNvCxnSpPr>
            <a:cxnSpLocks noChangeShapeType="1"/>
          </p:cNvCxnSpPr>
          <p:nvPr/>
        </p:nvCxnSpPr>
        <p:spPr bwMode="auto">
          <a:xfrm>
            <a:off x="1098550" y="6372225"/>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579" name="Gerade Verbindung 19"/>
          <p:cNvCxnSpPr>
            <a:cxnSpLocks noChangeShapeType="1"/>
          </p:cNvCxnSpPr>
          <p:nvPr/>
        </p:nvCxnSpPr>
        <p:spPr bwMode="auto">
          <a:xfrm>
            <a:off x="1098550" y="6877050"/>
            <a:ext cx="8496300" cy="0"/>
          </a:xfrm>
          <a:prstGeom prst="line">
            <a:avLst/>
          </a:prstGeom>
          <a:noFill/>
          <a:ln w="12700"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9160064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umsplatzhalter 3"/>
          <p:cNvSpPr>
            <a:spLocks noGrp="1"/>
          </p:cNvSpPr>
          <p:nvPr>
            <p:ph type="dt" sz="half" idx="10"/>
          </p:nvPr>
        </p:nvSpPr>
        <p:spPr/>
        <p:txBody>
          <a:bodyPr/>
          <a:lstStyle/>
          <a:p>
            <a:fld id="{FD6DD7A0-C9DB-4E64-B5F0-31437A6BDC49}" type="datetime1">
              <a:rPr lang="de-CH"/>
              <a:pPr/>
              <a:t>27.09.2012</a:t>
            </a:fld>
            <a:endParaRPr lang="de-CH"/>
          </a:p>
        </p:txBody>
      </p:sp>
      <p:sp>
        <p:nvSpPr>
          <p:cNvPr id="9" name="Fußzeilenplatzhalter 4"/>
          <p:cNvSpPr>
            <a:spLocks noGrp="1"/>
          </p:cNvSpPr>
          <p:nvPr>
            <p:ph type="ftr" sz="quarter" idx="11"/>
          </p:nvPr>
        </p:nvSpPr>
        <p:spPr/>
        <p:txBody>
          <a:bodyPr/>
          <a:lstStyle/>
          <a:p>
            <a:r>
              <a:rPr lang="de-CH"/>
              <a:t>Institut Soziale Arbeit und Gesundheit ISAGE</a:t>
            </a:r>
          </a:p>
        </p:txBody>
      </p:sp>
      <p:sp>
        <p:nvSpPr>
          <p:cNvPr id="10" name="Foliennummernplatzhalter 5"/>
          <p:cNvSpPr>
            <a:spLocks noGrp="1"/>
          </p:cNvSpPr>
          <p:nvPr>
            <p:ph type="sldNum" sz="quarter" idx="12"/>
          </p:nvPr>
        </p:nvSpPr>
        <p:spPr/>
        <p:txBody>
          <a:bodyPr/>
          <a:lstStyle/>
          <a:p>
            <a:fld id="{2E41AF09-64FD-4D7D-B384-C34CC39B7C72}" type="slidenum">
              <a:rPr lang="de-CH"/>
              <a:pPr/>
              <a:t>25</a:t>
            </a:fld>
            <a:endParaRPr lang="de-CH"/>
          </a:p>
        </p:txBody>
      </p:sp>
      <p:sp>
        <p:nvSpPr>
          <p:cNvPr id="265218" name="Rectangle 2"/>
          <p:cNvSpPr>
            <a:spLocks noChangeArrowheads="1"/>
          </p:cNvSpPr>
          <p:nvPr/>
        </p:nvSpPr>
        <p:spPr bwMode="auto">
          <a:xfrm>
            <a:off x="0" y="1260475"/>
            <a:ext cx="10460038" cy="590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92" tIns="45696" rIns="91392" bIns="45696" anchor="ctr"/>
          <a:lstStyle/>
          <a:p>
            <a:pPr algn="ctr" defTabSz="1042988"/>
            <a:endParaRPr lang="de-DE"/>
          </a:p>
        </p:txBody>
      </p:sp>
      <p:sp>
        <p:nvSpPr>
          <p:cNvPr id="265219" name="Line 3"/>
          <p:cNvSpPr>
            <a:spLocks noChangeShapeType="1"/>
          </p:cNvSpPr>
          <p:nvPr/>
        </p:nvSpPr>
        <p:spPr bwMode="auto">
          <a:xfrm>
            <a:off x="738188" y="7161213"/>
            <a:ext cx="92138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65222" name="Rectangle 6"/>
          <p:cNvSpPr>
            <a:spLocks noChangeArrowheads="1"/>
          </p:cNvSpPr>
          <p:nvPr/>
        </p:nvSpPr>
        <p:spPr bwMode="auto">
          <a:xfrm>
            <a:off x="522288" y="754063"/>
            <a:ext cx="9623425" cy="7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92" tIns="45696" rIns="91392" bIns="45696" anchor="ctr"/>
          <a:lstStyle/>
          <a:p>
            <a:pPr algn="l" defTabSz="1042988"/>
            <a:r>
              <a:rPr lang="de-CH" sz="3600" b="1"/>
              <a:t>Soziale Arbeit in der Psychiatrie</a:t>
            </a:r>
          </a:p>
        </p:txBody>
      </p:sp>
      <p:sp>
        <p:nvSpPr>
          <p:cNvPr id="265223" name="Text Box 7"/>
          <p:cNvSpPr txBox="1">
            <a:spLocks noChangeArrowheads="1"/>
          </p:cNvSpPr>
          <p:nvPr/>
        </p:nvSpPr>
        <p:spPr bwMode="auto">
          <a:xfrm>
            <a:off x="1385888" y="3132138"/>
            <a:ext cx="8064500" cy="41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lgn="r">
              <a:spcBef>
                <a:spcPct val="50000"/>
              </a:spcBef>
            </a:pPr>
            <a:endParaRPr lang="de-DE"/>
          </a:p>
        </p:txBody>
      </p:sp>
      <p:pic>
        <p:nvPicPr>
          <p:cNvPr id="265228" name="Picture 12" descr="Bild_SommerfeldPet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3413" y="71438"/>
            <a:ext cx="1074737" cy="162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5229" name="Rectangle 13"/>
          <p:cNvSpPr>
            <a:spLocks noGrp="1" noChangeArrowheads="1"/>
          </p:cNvSpPr>
          <p:nvPr>
            <p:ph type="body" idx="1"/>
          </p:nvPr>
        </p:nvSpPr>
        <p:spPr>
          <a:xfrm>
            <a:off x="738188" y="2052638"/>
            <a:ext cx="9648825" cy="4464050"/>
          </a:xfrm>
          <a:noFill/>
          <a:ln/>
        </p:spPr>
        <p:txBody>
          <a:bodyPr/>
          <a:lstStyle/>
          <a:p>
            <a:pPr>
              <a:lnSpc>
                <a:spcPct val="105000"/>
              </a:lnSpc>
            </a:pPr>
            <a:r>
              <a:rPr lang="de-CH" sz="2400" dirty="0"/>
              <a:t>Sozialpsychiatrie ist derjenige Teilbereich der Psychiatrie, welcher Menschen mit psychiatrischen Störungen in und mit ihrer sozialen Umwelt zu verstehen und zu behandeln trachtet.“ </a:t>
            </a:r>
            <a:r>
              <a:rPr lang="de-CH" sz="1800" dirty="0"/>
              <a:t>(</a:t>
            </a:r>
            <a:r>
              <a:rPr lang="de-CH" sz="1800" dirty="0" err="1"/>
              <a:t>Ciompi</a:t>
            </a:r>
            <a:r>
              <a:rPr lang="de-CH" sz="1800" dirty="0"/>
              <a:t> 2001, S.756</a:t>
            </a:r>
            <a:r>
              <a:rPr lang="de-CH" sz="1800" dirty="0" smtClean="0"/>
              <a:t>)</a:t>
            </a:r>
            <a:br>
              <a:rPr lang="de-CH" sz="1800" dirty="0" smtClean="0"/>
            </a:br>
            <a:endParaRPr lang="de-CH" sz="1800" b="0" i="1" dirty="0"/>
          </a:p>
          <a:p>
            <a:pPr>
              <a:lnSpc>
                <a:spcPct val="105000"/>
              </a:lnSpc>
            </a:pPr>
            <a:r>
              <a:rPr lang="de-CH" sz="1800" b="0" i="1" dirty="0"/>
              <a:t>Lea Hollenstein &amp; Peter Sommerfeld (2009): </a:t>
            </a:r>
            <a:r>
              <a:rPr lang="de-CH" sz="1800" dirty="0"/>
              <a:t>Arbeitsfeldanalyse und Konzeptentwicklung der Sozialen Arbeit in der Psychiatrie, </a:t>
            </a:r>
            <a:r>
              <a:rPr lang="de-CH" sz="1800" b="0" i="1" dirty="0"/>
              <a:t>in: </a:t>
            </a:r>
            <a:r>
              <a:rPr lang="de-CH" sz="1800" b="0" i="1" dirty="0" err="1"/>
              <a:t>Gahleitner</a:t>
            </a:r>
            <a:r>
              <a:rPr lang="de-CH" sz="1800" b="0" i="1" dirty="0"/>
              <a:t> Silke/ Gernot Hahn (Hrsg.): Jahrbuch Klinische Sozialarbeit II, Bonn: Psychiatrie Verlag</a:t>
            </a:r>
          </a:p>
          <a:p>
            <a:pPr>
              <a:lnSpc>
                <a:spcPct val="105000"/>
              </a:lnSpc>
            </a:pPr>
            <a:r>
              <a:rPr lang="de-CH" sz="1800" b="0" i="1" dirty="0"/>
              <a:t>Sommerfeld, Peter/ Calzaferri, Raphael &amp; Hollenstein, Lea</a:t>
            </a:r>
            <a:r>
              <a:rPr lang="de-CH" sz="1800" b="0" dirty="0"/>
              <a:t> (2008): </a:t>
            </a:r>
            <a:r>
              <a:rPr lang="de-CH" sz="1800" dirty="0"/>
              <a:t>Die Dynamiken von Integration und Ausschluss. Zur Erfassung und Bearbeitung von Komplexität in der Sozialen Arbeit</a:t>
            </a:r>
            <a:r>
              <a:rPr lang="de-CH" sz="1800" b="0" dirty="0"/>
              <a:t>. In: </a:t>
            </a:r>
            <a:r>
              <a:rPr lang="de-CH" sz="1800" b="0" i="1" dirty="0"/>
              <a:t>Conrad, C. &amp; von </a:t>
            </a:r>
            <a:r>
              <a:rPr lang="de-CH" sz="1800" b="0" i="1" dirty="0" err="1"/>
              <a:t>Mandach</a:t>
            </a:r>
            <a:r>
              <a:rPr lang="de-CH" sz="1800" b="0" i="1" dirty="0"/>
              <a:t>, L. (Hrsg.): Auf der Kippe. Integration und Ausschluss in Sozialhilfe und Sozialpolitik. Zürich: </a:t>
            </a:r>
            <a:r>
              <a:rPr lang="de-CH" sz="1800" b="0" i="1" dirty="0" err="1"/>
              <a:t>Seismo</a:t>
            </a:r>
            <a:r>
              <a:rPr lang="de-CH" sz="1800" b="0" i="1" dirty="0"/>
              <a:t> Verlag</a:t>
            </a:r>
            <a:r>
              <a:rPr lang="de-CH" sz="1800" b="0" dirty="0"/>
              <a:t>, S. 67-80</a:t>
            </a:r>
          </a:p>
          <a:p>
            <a:pPr>
              <a:lnSpc>
                <a:spcPct val="105000"/>
              </a:lnSpc>
            </a:pPr>
            <a:endParaRPr lang="de-CH" sz="1800" dirty="0"/>
          </a:p>
        </p:txBody>
      </p:sp>
    </p:spTree>
    <p:extLst>
      <p:ext uri="{BB962C8B-B14F-4D97-AF65-F5344CB8AC3E}">
        <p14:creationId xmlns:p14="http://schemas.microsoft.com/office/powerpoint/2010/main" val="2585552361"/>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Datumsplatzhalter 3"/>
          <p:cNvSpPr>
            <a:spLocks noGrp="1"/>
          </p:cNvSpPr>
          <p:nvPr>
            <p:ph type="dt" sz="half" idx="10"/>
          </p:nvPr>
        </p:nvSpPr>
        <p:spPr/>
        <p:txBody>
          <a:bodyPr/>
          <a:lstStyle/>
          <a:p>
            <a:fld id="{C0E91D4E-E593-4436-857A-FE86494AD96C}" type="datetime1">
              <a:rPr lang="de-CH"/>
              <a:pPr/>
              <a:t>27.09.2012</a:t>
            </a:fld>
            <a:endParaRPr lang="de-CH"/>
          </a:p>
        </p:txBody>
      </p:sp>
      <p:sp>
        <p:nvSpPr>
          <p:cNvPr id="55" name="Fußzeilenplatzhalter 4"/>
          <p:cNvSpPr>
            <a:spLocks noGrp="1"/>
          </p:cNvSpPr>
          <p:nvPr>
            <p:ph type="ftr" sz="quarter" idx="11"/>
          </p:nvPr>
        </p:nvSpPr>
        <p:spPr/>
        <p:txBody>
          <a:bodyPr/>
          <a:lstStyle/>
          <a:p>
            <a:r>
              <a:rPr lang="de-CH"/>
              <a:t>Institut Soziale Arbeit und Gesundheit ISAGE</a:t>
            </a:r>
          </a:p>
        </p:txBody>
      </p:sp>
      <p:sp>
        <p:nvSpPr>
          <p:cNvPr id="56" name="Foliennummernplatzhalter 5"/>
          <p:cNvSpPr>
            <a:spLocks noGrp="1"/>
          </p:cNvSpPr>
          <p:nvPr>
            <p:ph type="sldNum" sz="quarter" idx="12"/>
          </p:nvPr>
        </p:nvSpPr>
        <p:spPr/>
        <p:txBody>
          <a:bodyPr/>
          <a:lstStyle/>
          <a:p>
            <a:fld id="{28030E17-1328-4E99-8F35-7CAB5C57991E}" type="slidenum">
              <a:rPr lang="de-CH"/>
              <a:pPr/>
              <a:t>26</a:t>
            </a:fld>
            <a:endParaRPr lang="de-CH"/>
          </a:p>
        </p:txBody>
      </p:sp>
      <p:sp>
        <p:nvSpPr>
          <p:cNvPr id="269314" name="Rectangle 2"/>
          <p:cNvSpPr>
            <a:spLocks noGrp="1" noChangeArrowheads="1"/>
          </p:cNvSpPr>
          <p:nvPr>
            <p:ph type="title"/>
          </p:nvPr>
        </p:nvSpPr>
        <p:spPr>
          <a:xfrm>
            <a:off x="736600" y="1116013"/>
            <a:ext cx="9213850" cy="361950"/>
          </a:xfrm>
        </p:spPr>
        <p:txBody>
          <a:bodyPr/>
          <a:lstStyle/>
          <a:p>
            <a:r>
              <a:rPr lang="de-CH" sz="3200"/>
              <a:t>Real Time Monitoring und soziale Ereignisse</a:t>
            </a:r>
            <a:endParaRPr lang="de-DE" sz="3200"/>
          </a:p>
        </p:txBody>
      </p:sp>
      <p:sp>
        <p:nvSpPr>
          <p:cNvPr id="269315" name="Rectangle 3"/>
          <p:cNvSpPr>
            <a:spLocks noChangeArrowheads="1"/>
          </p:cNvSpPr>
          <p:nvPr/>
        </p:nvSpPr>
        <p:spPr bwMode="auto">
          <a:xfrm>
            <a:off x="0" y="2532063"/>
            <a:ext cx="10693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de-CH"/>
          </a:p>
        </p:txBody>
      </p:sp>
      <p:pic>
        <p:nvPicPr>
          <p:cNvPr id="269316" name="Picture 4" descr="F4 Befindlichke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2100" y="2052638"/>
            <a:ext cx="3816350" cy="2447925"/>
          </a:xfrm>
          <a:prstGeom prst="rect">
            <a:avLst/>
          </a:prstGeom>
          <a:noFill/>
          <a:extLst>
            <a:ext uri="{909E8E84-426E-40DD-AFC4-6F175D3DCCD1}">
              <a14:hiddenFill xmlns:a14="http://schemas.microsoft.com/office/drawing/2010/main">
                <a:solidFill>
                  <a:srgbClr val="FFFFFF"/>
                </a:solidFill>
              </a14:hiddenFill>
            </a:ext>
          </a:extLst>
        </p:spPr>
      </p:pic>
      <p:pic>
        <p:nvPicPr>
          <p:cNvPr id="269317" name="Picture 5" descr="F6 Beziehung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2100" y="4572000"/>
            <a:ext cx="3816350" cy="2571750"/>
          </a:xfrm>
          <a:prstGeom prst="rect">
            <a:avLst/>
          </a:prstGeom>
          <a:noFill/>
          <a:extLst>
            <a:ext uri="{909E8E84-426E-40DD-AFC4-6F175D3DCCD1}">
              <a14:hiddenFill xmlns:a14="http://schemas.microsoft.com/office/drawing/2010/main">
                <a:solidFill>
                  <a:srgbClr val="FFFFFF"/>
                </a:solidFill>
              </a14:hiddenFill>
            </a:ext>
          </a:extLst>
        </p:spPr>
      </p:pic>
      <p:sp>
        <p:nvSpPr>
          <p:cNvPr id="269318" name="AutoShape 6"/>
          <p:cNvSpPr>
            <a:spLocks noChangeAspect="1" noChangeArrowheads="1" noTextEdit="1"/>
          </p:cNvSpPr>
          <p:nvPr/>
        </p:nvSpPr>
        <p:spPr bwMode="auto">
          <a:xfrm>
            <a:off x="738188" y="2052638"/>
            <a:ext cx="5832475"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CH"/>
          </a:p>
        </p:txBody>
      </p:sp>
      <p:sp>
        <p:nvSpPr>
          <p:cNvPr id="269319" name="Rectangle 7"/>
          <p:cNvSpPr>
            <a:spLocks noChangeArrowheads="1"/>
          </p:cNvSpPr>
          <p:nvPr/>
        </p:nvSpPr>
        <p:spPr bwMode="auto">
          <a:xfrm>
            <a:off x="736600" y="2051050"/>
            <a:ext cx="5832475" cy="5099050"/>
          </a:xfrm>
          <a:prstGeom prst="rect">
            <a:avLst/>
          </a:prstGeom>
          <a:solidFill>
            <a:srgbClr val="E6F3F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de-CH"/>
          </a:p>
        </p:txBody>
      </p:sp>
      <p:sp>
        <p:nvSpPr>
          <p:cNvPr id="269320" name="Rectangle 8"/>
          <p:cNvSpPr>
            <a:spLocks noChangeArrowheads="1"/>
          </p:cNvSpPr>
          <p:nvPr/>
        </p:nvSpPr>
        <p:spPr bwMode="auto">
          <a:xfrm>
            <a:off x="779463" y="2033855"/>
            <a:ext cx="464229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defTabSz="1042988"/>
            <a:r>
              <a:rPr lang="de-CH" sz="2400" dirty="0">
                <a:solidFill>
                  <a:srgbClr val="D9BA1F"/>
                </a:solidFill>
                <a:latin typeface="Tahoma" pitchFamily="34" charset="0"/>
              </a:rPr>
              <a:t>Verlaufskurve Sandra Bullock </a:t>
            </a:r>
            <a:endParaRPr lang="de-CH" sz="2400" dirty="0" smtClean="0">
              <a:solidFill>
                <a:srgbClr val="D9BA1F"/>
              </a:solidFill>
              <a:latin typeface="Tahoma" pitchFamily="34" charset="0"/>
            </a:endParaRPr>
          </a:p>
          <a:p>
            <a:pPr algn="l" defTabSz="1042988"/>
            <a:r>
              <a:rPr lang="de-CH" sz="2400" dirty="0" smtClean="0">
                <a:solidFill>
                  <a:srgbClr val="D9BA1F"/>
                </a:solidFill>
                <a:latin typeface="Tahoma" pitchFamily="34" charset="0"/>
              </a:rPr>
              <a:t>nach </a:t>
            </a:r>
            <a:r>
              <a:rPr lang="de-CH" sz="2400" dirty="0">
                <a:solidFill>
                  <a:srgbClr val="D9BA1F"/>
                </a:solidFill>
                <a:latin typeface="Tahoma" pitchFamily="34" charset="0"/>
              </a:rPr>
              <a:t>Austritt</a:t>
            </a:r>
            <a:endParaRPr lang="de-CH" dirty="0"/>
          </a:p>
        </p:txBody>
      </p:sp>
      <p:grpSp>
        <p:nvGrpSpPr>
          <p:cNvPr id="269321" name="Group 9"/>
          <p:cNvGrpSpPr>
            <a:grpSpLocks/>
          </p:cNvGrpSpPr>
          <p:nvPr/>
        </p:nvGrpSpPr>
        <p:grpSpPr bwMode="auto">
          <a:xfrm>
            <a:off x="1450975" y="2998788"/>
            <a:ext cx="5054600" cy="3736975"/>
            <a:chOff x="914" y="1889"/>
            <a:chExt cx="3184" cy="2354"/>
          </a:xfrm>
        </p:grpSpPr>
        <p:sp>
          <p:nvSpPr>
            <p:cNvPr id="269322" name="Rectangle 10"/>
            <p:cNvSpPr>
              <a:spLocks noChangeArrowheads="1"/>
            </p:cNvSpPr>
            <p:nvPr/>
          </p:nvSpPr>
          <p:spPr bwMode="auto">
            <a:xfrm>
              <a:off x="914" y="1889"/>
              <a:ext cx="834"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Systemintegration</a:t>
              </a:r>
              <a:endParaRPr lang="de-CH"/>
            </a:p>
          </p:txBody>
        </p:sp>
        <p:sp>
          <p:nvSpPr>
            <p:cNvPr id="269323" name="Rectangle 11"/>
            <p:cNvSpPr>
              <a:spLocks noChangeArrowheads="1"/>
            </p:cNvSpPr>
            <p:nvPr/>
          </p:nvSpPr>
          <p:spPr bwMode="auto">
            <a:xfrm>
              <a:off x="3328" y="4118"/>
              <a:ext cx="770"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Sozialintegration</a:t>
              </a:r>
              <a:endParaRPr lang="de-CH"/>
            </a:p>
          </p:txBody>
        </p:sp>
        <p:sp>
          <p:nvSpPr>
            <p:cNvPr id="269324" name="Freeform 12"/>
            <p:cNvSpPr>
              <a:spLocks/>
            </p:cNvSpPr>
            <p:nvPr/>
          </p:nvSpPr>
          <p:spPr bwMode="auto">
            <a:xfrm>
              <a:off x="1251" y="2357"/>
              <a:ext cx="2544" cy="1674"/>
            </a:xfrm>
            <a:custGeom>
              <a:avLst/>
              <a:gdLst>
                <a:gd name="T0" fmla="*/ 2544 w 2544"/>
                <a:gd name="T1" fmla="*/ 122 h 1674"/>
                <a:gd name="T2" fmla="*/ 0 w 2544"/>
                <a:gd name="T3" fmla="*/ 1674 h 1674"/>
              </a:gdLst>
              <a:ahLst/>
              <a:cxnLst>
                <a:cxn ang="0">
                  <a:pos x="T0" y="T1"/>
                </a:cxn>
                <a:cxn ang="0">
                  <a:pos x="T2" y="T3"/>
                </a:cxn>
              </a:cxnLst>
              <a:rect l="0" t="0" r="r" b="b"/>
              <a:pathLst>
                <a:path w="2544" h="1674">
                  <a:moveTo>
                    <a:pt x="2544" y="122"/>
                  </a:moveTo>
                  <a:cubicBezTo>
                    <a:pt x="1204" y="0"/>
                    <a:pt x="65" y="695"/>
                    <a:pt x="0" y="1674"/>
                  </a:cubicBezTo>
                </a:path>
              </a:pathLst>
            </a:custGeom>
            <a:noFill/>
            <a:ln w="36513" cap="flat">
              <a:solidFill>
                <a:srgbClr val="E9E4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de-CH"/>
            </a:p>
          </p:txBody>
        </p:sp>
      </p:grpSp>
      <p:sp>
        <p:nvSpPr>
          <p:cNvPr id="269325" name="Rectangle 13"/>
          <p:cNvSpPr>
            <a:spLocks noChangeArrowheads="1"/>
          </p:cNvSpPr>
          <p:nvPr/>
        </p:nvSpPr>
        <p:spPr bwMode="auto">
          <a:xfrm>
            <a:off x="809625" y="5465763"/>
            <a:ext cx="1227138"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Wiederaufnahme</a:t>
            </a:r>
            <a:endParaRPr lang="de-CH"/>
          </a:p>
        </p:txBody>
      </p:sp>
      <p:sp>
        <p:nvSpPr>
          <p:cNvPr id="269326" name="Rectangle 14"/>
          <p:cNvSpPr>
            <a:spLocks noChangeArrowheads="1"/>
          </p:cNvSpPr>
          <p:nvPr/>
        </p:nvSpPr>
        <p:spPr bwMode="auto">
          <a:xfrm>
            <a:off x="827088" y="5648325"/>
            <a:ext cx="1100137"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Arbeit mit  50%</a:t>
            </a:r>
            <a:endParaRPr lang="de-CH"/>
          </a:p>
        </p:txBody>
      </p:sp>
      <p:sp>
        <p:nvSpPr>
          <p:cNvPr id="269327" name="Rectangle 15"/>
          <p:cNvSpPr>
            <a:spLocks noChangeArrowheads="1"/>
          </p:cNvSpPr>
          <p:nvPr/>
        </p:nvSpPr>
        <p:spPr bwMode="auto">
          <a:xfrm>
            <a:off x="1789113" y="5627688"/>
            <a:ext cx="508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t>
            </a:r>
            <a:endParaRPr lang="de-CH"/>
          </a:p>
        </p:txBody>
      </p:sp>
      <p:sp>
        <p:nvSpPr>
          <p:cNvPr id="269328" name="Rectangle 16"/>
          <p:cNvSpPr>
            <a:spLocks noChangeArrowheads="1"/>
          </p:cNvSpPr>
          <p:nvPr/>
        </p:nvSpPr>
        <p:spPr bwMode="auto">
          <a:xfrm>
            <a:off x="900113" y="5830888"/>
            <a:ext cx="592137"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Pensum</a:t>
            </a:r>
            <a:endParaRPr lang="de-CH"/>
          </a:p>
        </p:txBody>
      </p:sp>
      <p:grpSp>
        <p:nvGrpSpPr>
          <p:cNvPr id="269329" name="Group 17"/>
          <p:cNvGrpSpPr>
            <a:grpSpLocks/>
          </p:cNvGrpSpPr>
          <p:nvPr/>
        </p:nvGrpSpPr>
        <p:grpSpPr bwMode="auto">
          <a:xfrm>
            <a:off x="5995988" y="3832225"/>
            <a:ext cx="184150" cy="214313"/>
            <a:chOff x="3777" y="2414"/>
            <a:chExt cx="116" cy="135"/>
          </a:xfrm>
        </p:grpSpPr>
        <p:sp>
          <p:nvSpPr>
            <p:cNvPr id="269330" name="Freeform 18"/>
            <p:cNvSpPr>
              <a:spLocks/>
            </p:cNvSpPr>
            <p:nvPr/>
          </p:nvSpPr>
          <p:spPr bwMode="auto">
            <a:xfrm>
              <a:off x="3777" y="2414"/>
              <a:ext cx="116" cy="135"/>
            </a:xfrm>
            <a:custGeom>
              <a:avLst/>
              <a:gdLst>
                <a:gd name="T0" fmla="*/ 116 w 116"/>
                <a:gd name="T1" fmla="*/ 67 h 135"/>
                <a:gd name="T2" fmla="*/ 0 w 116"/>
                <a:gd name="T3" fmla="*/ 0 h 135"/>
                <a:gd name="T4" fmla="*/ 0 w 116"/>
                <a:gd name="T5" fmla="*/ 135 h 135"/>
                <a:gd name="T6" fmla="*/ 116 w 116"/>
                <a:gd name="T7" fmla="*/ 67 h 135"/>
              </a:gdLst>
              <a:ahLst/>
              <a:cxnLst>
                <a:cxn ang="0">
                  <a:pos x="T0" y="T1"/>
                </a:cxn>
                <a:cxn ang="0">
                  <a:pos x="T2" y="T3"/>
                </a:cxn>
                <a:cxn ang="0">
                  <a:pos x="T4" y="T5"/>
                </a:cxn>
                <a:cxn ang="0">
                  <a:pos x="T6" y="T7"/>
                </a:cxn>
              </a:cxnLst>
              <a:rect l="0" t="0" r="r" b="b"/>
              <a:pathLst>
                <a:path w="116" h="135">
                  <a:moveTo>
                    <a:pt x="116" y="67"/>
                  </a:moveTo>
                  <a:lnTo>
                    <a:pt x="0" y="0"/>
                  </a:lnTo>
                  <a:lnTo>
                    <a:pt x="0" y="135"/>
                  </a:lnTo>
                  <a:lnTo>
                    <a:pt x="116" y="67"/>
                  </a:lnTo>
                  <a:close/>
                </a:path>
              </a:pathLst>
            </a:custGeom>
            <a:solidFill>
              <a:srgbClr val="00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CH"/>
            </a:p>
          </p:txBody>
        </p:sp>
        <p:sp>
          <p:nvSpPr>
            <p:cNvPr id="269331" name="Freeform 19"/>
            <p:cNvSpPr>
              <a:spLocks/>
            </p:cNvSpPr>
            <p:nvPr/>
          </p:nvSpPr>
          <p:spPr bwMode="auto">
            <a:xfrm>
              <a:off x="3777" y="2414"/>
              <a:ext cx="116" cy="135"/>
            </a:xfrm>
            <a:custGeom>
              <a:avLst/>
              <a:gdLst>
                <a:gd name="T0" fmla="*/ 116 w 116"/>
                <a:gd name="T1" fmla="*/ 67 h 135"/>
                <a:gd name="T2" fmla="*/ 0 w 116"/>
                <a:gd name="T3" fmla="*/ 0 h 135"/>
                <a:gd name="T4" fmla="*/ 0 w 116"/>
                <a:gd name="T5" fmla="*/ 135 h 135"/>
                <a:gd name="T6" fmla="*/ 116 w 116"/>
                <a:gd name="T7" fmla="*/ 67 h 135"/>
              </a:gdLst>
              <a:ahLst/>
              <a:cxnLst>
                <a:cxn ang="0">
                  <a:pos x="T0" y="T1"/>
                </a:cxn>
                <a:cxn ang="0">
                  <a:pos x="T2" y="T3"/>
                </a:cxn>
                <a:cxn ang="0">
                  <a:pos x="T4" y="T5"/>
                </a:cxn>
                <a:cxn ang="0">
                  <a:pos x="T6" y="T7"/>
                </a:cxn>
              </a:cxnLst>
              <a:rect l="0" t="0" r="r" b="b"/>
              <a:pathLst>
                <a:path w="116" h="135">
                  <a:moveTo>
                    <a:pt x="116" y="67"/>
                  </a:moveTo>
                  <a:lnTo>
                    <a:pt x="0" y="0"/>
                  </a:lnTo>
                  <a:lnTo>
                    <a:pt x="0" y="135"/>
                  </a:lnTo>
                  <a:lnTo>
                    <a:pt x="116" y="67"/>
                  </a:lnTo>
                  <a:close/>
                </a:path>
              </a:pathLst>
            </a:custGeom>
            <a:noFill/>
            <a:ln w="63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de-CH"/>
            </a:p>
          </p:txBody>
        </p:sp>
      </p:grpSp>
      <p:sp>
        <p:nvSpPr>
          <p:cNvPr id="269332" name="Rectangle 20"/>
          <p:cNvSpPr>
            <a:spLocks noChangeArrowheads="1"/>
          </p:cNvSpPr>
          <p:nvPr/>
        </p:nvSpPr>
        <p:spPr bwMode="auto">
          <a:xfrm>
            <a:off x="3032125" y="4543425"/>
            <a:ext cx="138113"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M</a:t>
            </a:r>
            <a:endParaRPr lang="de-CH"/>
          </a:p>
        </p:txBody>
      </p:sp>
      <p:sp>
        <p:nvSpPr>
          <p:cNvPr id="269333" name="Rectangle 21"/>
          <p:cNvSpPr>
            <a:spLocks noChangeArrowheads="1"/>
          </p:cNvSpPr>
          <p:nvPr/>
        </p:nvSpPr>
        <p:spPr bwMode="auto">
          <a:xfrm>
            <a:off x="3154363" y="4543425"/>
            <a:ext cx="92075"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ä</a:t>
            </a:r>
            <a:endParaRPr lang="de-CH"/>
          </a:p>
        </p:txBody>
      </p:sp>
      <p:sp>
        <p:nvSpPr>
          <p:cNvPr id="269334" name="Rectangle 22"/>
          <p:cNvSpPr>
            <a:spLocks noChangeArrowheads="1"/>
          </p:cNvSpPr>
          <p:nvPr/>
        </p:nvSpPr>
        <p:spPr bwMode="auto">
          <a:xfrm>
            <a:off x="3232150" y="4543425"/>
            <a:ext cx="138113"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rz</a:t>
            </a:r>
            <a:endParaRPr lang="de-CH"/>
          </a:p>
        </p:txBody>
      </p:sp>
      <p:sp>
        <p:nvSpPr>
          <p:cNvPr id="269335" name="Rectangle 23"/>
          <p:cNvSpPr>
            <a:spLocks noChangeArrowheads="1"/>
          </p:cNvSpPr>
          <p:nvPr/>
        </p:nvSpPr>
        <p:spPr bwMode="auto">
          <a:xfrm>
            <a:off x="1897063" y="5721350"/>
            <a:ext cx="506412"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Januar</a:t>
            </a:r>
            <a:endParaRPr lang="de-CH"/>
          </a:p>
        </p:txBody>
      </p:sp>
      <p:sp>
        <p:nvSpPr>
          <p:cNvPr id="269336" name="Rectangle 24"/>
          <p:cNvSpPr>
            <a:spLocks noChangeArrowheads="1"/>
          </p:cNvSpPr>
          <p:nvPr/>
        </p:nvSpPr>
        <p:spPr bwMode="auto">
          <a:xfrm>
            <a:off x="1101725" y="6838950"/>
            <a:ext cx="671513"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Kontinuit</a:t>
            </a:r>
            <a:endParaRPr lang="de-CH"/>
          </a:p>
        </p:txBody>
      </p:sp>
      <p:sp>
        <p:nvSpPr>
          <p:cNvPr id="269337" name="Rectangle 25"/>
          <p:cNvSpPr>
            <a:spLocks noChangeArrowheads="1"/>
          </p:cNvSpPr>
          <p:nvPr/>
        </p:nvSpPr>
        <p:spPr bwMode="auto">
          <a:xfrm>
            <a:off x="1762125" y="6838950"/>
            <a:ext cx="84138"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ä</a:t>
            </a:r>
            <a:endParaRPr lang="de-CH"/>
          </a:p>
        </p:txBody>
      </p:sp>
      <p:sp>
        <p:nvSpPr>
          <p:cNvPr id="269338" name="Rectangle 26"/>
          <p:cNvSpPr>
            <a:spLocks noChangeArrowheads="1"/>
          </p:cNvSpPr>
          <p:nvPr/>
        </p:nvSpPr>
        <p:spPr bwMode="auto">
          <a:xfrm>
            <a:off x="1817688" y="6838950"/>
            <a:ext cx="2682875"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t Psychiater: Therapie / Medikamente</a:t>
            </a:r>
            <a:endParaRPr lang="de-CH"/>
          </a:p>
        </p:txBody>
      </p:sp>
      <p:sp>
        <p:nvSpPr>
          <p:cNvPr id="269339" name="Rectangle 27"/>
          <p:cNvSpPr>
            <a:spLocks noChangeArrowheads="1"/>
          </p:cNvSpPr>
          <p:nvPr/>
        </p:nvSpPr>
        <p:spPr bwMode="auto">
          <a:xfrm>
            <a:off x="3449638" y="4429125"/>
            <a:ext cx="1571625"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Abgrenzung von und </a:t>
            </a:r>
            <a:endParaRPr lang="de-CH"/>
          </a:p>
        </p:txBody>
      </p:sp>
      <p:sp>
        <p:nvSpPr>
          <p:cNvPr id="269340" name="Rectangle 28"/>
          <p:cNvSpPr>
            <a:spLocks noChangeArrowheads="1"/>
          </p:cNvSpPr>
          <p:nvPr/>
        </p:nvSpPr>
        <p:spPr bwMode="auto">
          <a:xfrm>
            <a:off x="3479800" y="4610100"/>
            <a:ext cx="1398588"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Konflikte mit Eltern</a:t>
            </a:r>
            <a:endParaRPr lang="de-CH"/>
          </a:p>
        </p:txBody>
      </p:sp>
      <p:sp>
        <p:nvSpPr>
          <p:cNvPr id="269341" name="Rectangle 29"/>
          <p:cNvSpPr>
            <a:spLocks noChangeArrowheads="1"/>
          </p:cNvSpPr>
          <p:nvPr/>
        </p:nvSpPr>
        <p:spPr bwMode="auto">
          <a:xfrm>
            <a:off x="3503613" y="6034088"/>
            <a:ext cx="19288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Aktives Gestalten sozialer </a:t>
            </a:r>
            <a:endParaRPr lang="de-CH"/>
          </a:p>
        </p:txBody>
      </p:sp>
      <p:sp>
        <p:nvSpPr>
          <p:cNvPr id="269342" name="Rectangle 30"/>
          <p:cNvSpPr>
            <a:spLocks noChangeArrowheads="1"/>
          </p:cNvSpPr>
          <p:nvPr/>
        </p:nvSpPr>
        <p:spPr bwMode="auto">
          <a:xfrm>
            <a:off x="3500438" y="6216650"/>
            <a:ext cx="1914525"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Kontakte, der Freizeit, der </a:t>
            </a:r>
            <a:endParaRPr lang="de-CH"/>
          </a:p>
        </p:txBody>
      </p:sp>
      <p:sp>
        <p:nvSpPr>
          <p:cNvPr id="269343" name="Rectangle 31"/>
          <p:cNvSpPr>
            <a:spLocks noChangeArrowheads="1"/>
          </p:cNvSpPr>
          <p:nvPr/>
        </p:nvSpPr>
        <p:spPr bwMode="auto">
          <a:xfrm>
            <a:off x="3551238" y="6399213"/>
            <a:ext cx="152876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Ferien, der Wohnung</a:t>
            </a:r>
            <a:endParaRPr lang="de-CH"/>
          </a:p>
        </p:txBody>
      </p:sp>
      <p:sp>
        <p:nvSpPr>
          <p:cNvPr id="269344" name="Rectangle 32"/>
          <p:cNvSpPr>
            <a:spLocks noChangeArrowheads="1"/>
          </p:cNvSpPr>
          <p:nvPr/>
        </p:nvSpPr>
        <p:spPr bwMode="auto">
          <a:xfrm>
            <a:off x="2971800" y="4964113"/>
            <a:ext cx="17303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Verarbeitung Trennung </a:t>
            </a:r>
            <a:endParaRPr lang="de-CH"/>
          </a:p>
        </p:txBody>
      </p:sp>
      <p:sp>
        <p:nvSpPr>
          <p:cNvPr id="269345" name="Rectangle 33"/>
          <p:cNvSpPr>
            <a:spLocks noChangeArrowheads="1"/>
          </p:cNvSpPr>
          <p:nvPr/>
        </p:nvSpPr>
        <p:spPr bwMode="auto">
          <a:xfrm>
            <a:off x="1462088" y="6313488"/>
            <a:ext cx="763587"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Dezember</a:t>
            </a:r>
            <a:endParaRPr lang="de-CH"/>
          </a:p>
        </p:txBody>
      </p:sp>
      <p:sp>
        <p:nvSpPr>
          <p:cNvPr id="269346" name="Rectangle 34"/>
          <p:cNvSpPr>
            <a:spLocks noChangeArrowheads="1"/>
          </p:cNvSpPr>
          <p:nvPr/>
        </p:nvSpPr>
        <p:spPr bwMode="auto">
          <a:xfrm>
            <a:off x="4625975" y="3538538"/>
            <a:ext cx="811213"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Neuer Chef</a:t>
            </a:r>
            <a:endParaRPr lang="de-CH"/>
          </a:p>
        </p:txBody>
      </p:sp>
      <p:sp>
        <p:nvSpPr>
          <p:cNvPr id="269347" name="Rectangle 35"/>
          <p:cNvSpPr>
            <a:spLocks noChangeArrowheads="1"/>
          </p:cNvSpPr>
          <p:nvPr/>
        </p:nvSpPr>
        <p:spPr bwMode="auto">
          <a:xfrm>
            <a:off x="3935413" y="4114800"/>
            <a:ext cx="330200"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April</a:t>
            </a:r>
            <a:endParaRPr lang="de-CH"/>
          </a:p>
        </p:txBody>
      </p:sp>
      <p:sp>
        <p:nvSpPr>
          <p:cNvPr id="269348" name="Rectangle 36"/>
          <p:cNvSpPr>
            <a:spLocks noChangeArrowheads="1"/>
          </p:cNvSpPr>
          <p:nvPr/>
        </p:nvSpPr>
        <p:spPr bwMode="auto">
          <a:xfrm>
            <a:off x="5114925" y="3846513"/>
            <a:ext cx="514350"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August</a:t>
            </a:r>
            <a:endParaRPr lang="de-CH"/>
          </a:p>
        </p:txBody>
      </p:sp>
      <p:sp>
        <p:nvSpPr>
          <p:cNvPr id="269349" name="Rectangle 37"/>
          <p:cNvSpPr>
            <a:spLocks noChangeArrowheads="1"/>
          </p:cNvSpPr>
          <p:nvPr/>
        </p:nvSpPr>
        <p:spPr bwMode="auto">
          <a:xfrm>
            <a:off x="2316163" y="5929313"/>
            <a:ext cx="87312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Auszug der </a:t>
            </a:r>
            <a:endParaRPr lang="de-CH"/>
          </a:p>
        </p:txBody>
      </p:sp>
      <p:sp>
        <p:nvSpPr>
          <p:cNvPr id="269350" name="Rectangle 38"/>
          <p:cNvSpPr>
            <a:spLocks noChangeArrowheads="1"/>
          </p:cNvSpPr>
          <p:nvPr/>
        </p:nvSpPr>
        <p:spPr bwMode="auto">
          <a:xfrm>
            <a:off x="2417763" y="6110288"/>
            <a:ext cx="185737"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Ex</a:t>
            </a:r>
            <a:endParaRPr lang="de-CH"/>
          </a:p>
        </p:txBody>
      </p:sp>
      <p:sp>
        <p:nvSpPr>
          <p:cNvPr id="269351" name="Rectangle 39"/>
          <p:cNvSpPr>
            <a:spLocks noChangeArrowheads="1"/>
          </p:cNvSpPr>
          <p:nvPr/>
        </p:nvSpPr>
        <p:spPr bwMode="auto">
          <a:xfrm>
            <a:off x="2593975" y="6110288"/>
            <a:ext cx="508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t>
            </a:r>
            <a:endParaRPr lang="de-CH"/>
          </a:p>
        </p:txBody>
      </p:sp>
      <p:sp>
        <p:nvSpPr>
          <p:cNvPr id="269352" name="Rectangle 40"/>
          <p:cNvSpPr>
            <a:spLocks noChangeArrowheads="1"/>
          </p:cNvSpPr>
          <p:nvPr/>
        </p:nvSpPr>
        <p:spPr bwMode="auto">
          <a:xfrm>
            <a:off x="2549525" y="6110288"/>
            <a:ext cx="65405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Freundin</a:t>
            </a:r>
            <a:endParaRPr lang="de-CH"/>
          </a:p>
        </p:txBody>
      </p:sp>
      <p:sp>
        <p:nvSpPr>
          <p:cNvPr id="269353" name="Freeform 41"/>
          <p:cNvSpPr>
            <a:spLocks noEditPoints="1"/>
          </p:cNvSpPr>
          <p:nvPr/>
        </p:nvSpPr>
        <p:spPr bwMode="auto">
          <a:xfrm>
            <a:off x="1077913" y="6769100"/>
            <a:ext cx="4090987" cy="55563"/>
          </a:xfrm>
          <a:custGeom>
            <a:avLst/>
            <a:gdLst>
              <a:gd name="T0" fmla="*/ 17 w 16838"/>
              <a:gd name="T1" fmla="*/ 84 h 200"/>
              <a:gd name="T2" fmla="*/ 16671 w 16838"/>
              <a:gd name="T3" fmla="*/ 84 h 200"/>
              <a:gd name="T4" fmla="*/ 16688 w 16838"/>
              <a:gd name="T5" fmla="*/ 100 h 200"/>
              <a:gd name="T6" fmla="*/ 16671 w 16838"/>
              <a:gd name="T7" fmla="*/ 117 h 200"/>
              <a:gd name="T8" fmla="*/ 17 w 16838"/>
              <a:gd name="T9" fmla="*/ 117 h 200"/>
              <a:gd name="T10" fmla="*/ 0 w 16838"/>
              <a:gd name="T11" fmla="*/ 100 h 200"/>
              <a:gd name="T12" fmla="*/ 17 w 16838"/>
              <a:gd name="T13" fmla="*/ 84 h 200"/>
              <a:gd name="T14" fmla="*/ 16638 w 16838"/>
              <a:gd name="T15" fmla="*/ 0 h 200"/>
              <a:gd name="T16" fmla="*/ 16838 w 16838"/>
              <a:gd name="T17" fmla="*/ 100 h 200"/>
              <a:gd name="T18" fmla="*/ 16638 w 16838"/>
              <a:gd name="T19" fmla="*/ 200 h 200"/>
              <a:gd name="T20" fmla="*/ 16638 w 16838"/>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38" h="200">
                <a:moveTo>
                  <a:pt x="17" y="84"/>
                </a:moveTo>
                <a:lnTo>
                  <a:pt x="16671" y="84"/>
                </a:lnTo>
                <a:cubicBezTo>
                  <a:pt x="16681" y="84"/>
                  <a:pt x="16688" y="91"/>
                  <a:pt x="16688" y="100"/>
                </a:cubicBezTo>
                <a:cubicBezTo>
                  <a:pt x="16688" y="110"/>
                  <a:pt x="16681" y="117"/>
                  <a:pt x="16671" y="117"/>
                </a:cubicBezTo>
                <a:lnTo>
                  <a:pt x="17" y="117"/>
                </a:lnTo>
                <a:cubicBezTo>
                  <a:pt x="8" y="117"/>
                  <a:pt x="0" y="110"/>
                  <a:pt x="0" y="100"/>
                </a:cubicBezTo>
                <a:cubicBezTo>
                  <a:pt x="0" y="91"/>
                  <a:pt x="8" y="84"/>
                  <a:pt x="17" y="84"/>
                </a:cubicBezTo>
                <a:close/>
                <a:moveTo>
                  <a:pt x="16638" y="0"/>
                </a:moveTo>
                <a:lnTo>
                  <a:pt x="16838" y="100"/>
                </a:lnTo>
                <a:lnTo>
                  <a:pt x="16638" y="200"/>
                </a:lnTo>
                <a:lnTo>
                  <a:pt x="16638" y="0"/>
                </a:lnTo>
                <a:close/>
              </a:path>
            </a:pathLst>
          </a:custGeom>
          <a:solidFill>
            <a:srgbClr val="000000"/>
          </a:solidFill>
          <a:ln w="1588" cap="flat">
            <a:solidFill>
              <a:srgbClr val="000000"/>
            </a:solidFill>
            <a:prstDash val="solid"/>
            <a:bevel/>
            <a:headEnd/>
            <a:tailEnd/>
          </a:ln>
        </p:spPr>
        <p:txBody>
          <a:bodyPr/>
          <a:lstStyle/>
          <a:p>
            <a:endParaRPr lang="de-CH"/>
          </a:p>
        </p:txBody>
      </p:sp>
      <p:sp>
        <p:nvSpPr>
          <p:cNvPr id="269354" name="Rectangle 42"/>
          <p:cNvSpPr>
            <a:spLocks noChangeArrowheads="1"/>
          </p:cNvSpPr>
          <p:nvPr/>
        </p:nvSpPr>
        <p:spPr bwMode="auto">
          <a:xfrm>
            <a:off x="917575" y="3357563"/>
            <a:ext cx="69532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Coaching</a:t>
            </a:r>
            <a:endParaRPr lang="de-CH"/>
          </a:p>
        </p:txBody>
      </p:sp>
      <p:sp>
        <p:nvSpPr>
          <p:cNvPr id="269355" name="Rectangle 43"/>
          <p:cNvSpPr>
            <a:spLocks noChangeArrowheads="1"/>
          </p:cNvSpPr>
          <p:nvPr/>
        </p:nvSpPr>
        <p:spPr bwMode="auto">
          <a:xfrm>
            <a:off x="1674813" y="3357563"/>
            <a:ext cx="80486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durch Chef</a:t>
            </a:r>
            <a:endParaRPr lang="de-CH"/>
          </a:p>
        </p:txBody>
      </p:sp>
      <p:sp>
        <p:nvSpPr>
          <p:cNvPr id="269356" name="Freeform 44"/>
          <p:cNvSpPr>
            <a:spLocks noEditPoints="1"/>
          </p:cNvSpPr>
          <p:nvPr/>
        </p:nvSpPr>
        <p:spPr bwMode="auto">
          <a:xfrm>
            <a:off x="893763" y="3287713"/>
            <a:ext cx="3219450" cy="55562"/>
          </a:xfrm>
          <a:custGeom>
            <a:avLst/>
            <a:gdLst>
              <a:gd name="T0" fmla="*/ 33 w 26500"/>
              <a:gd name="T1" fmla="*/ 167 h 400"/>
              <a:gd name="T2" fmla="*/ 26167 w 26500"/>
              <a:gd name="T3" fmla="*/ 167 h 400"/>
              <a:gd name="T4" fmla="*/ 26200 w 26500"/>
              <a:gd name="T5" fmla="*/ 200 h 400"/>
              <a:gd name="T6" fmla="*/ 26167 w 26500"/>
              <a:gd name="T7" fmla="*/ 234 h 400"/>
              <a:gd name="T8" fmla="*/ 33 w 26500"/>
              <a:gd name="T9" fmla="*/ 234 h 400"/>
              <a:gd name="T10" fmla="*/ 0 w 26500"/>
              <a:gd name="T11" fmla="*/ 200 h 400"/>
              <a:gd name="T12" fmla="*/ 33 w 26500"/>
              <a:gd name="T13" fmla="*/ 167 h 400"/>
              <a:gd name="T14" fmla="*/ 26100 w 26500"/>
              <a:gd name="T15" fmla="*/ 0 h 400"/>
              <a:gd name="T16" fmla="*/ 26500 w 26500"/>
              <a:gd name="T17" fmla="*/ 200 h 400"/>
              <a:gd name="T18" fmla="*/ 26100 w 26500"/>
              <a:gd name="T19" fmla="*/ 400 h 400"/>
              <a:gd name="T20" fmla="*/ 26100 w 26500"/>
              <a:gd name="T2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500" h="400">
                <a:moveTo>
                  <a:pt x="33" y="167"/>
                </a:moveTo>
                <a:lnTo>
                  <a:pt x="26167" y="167"/>
                </a:lnTo>
                <a:cubicBezTo>
                  <a:pt x="26185" y="167"/>
                  <a:pt x="26200" y="182"/>
                  <a:pt x="26200" y="200"/>
                </a:cubicBezTo>
                <a:cubicBezTo>
                  <a:pt x="26200" y="219"/>
                  <a:pt x="26185" y="234"/>
                  <a:pt x="26167" y="234"/>
                </a:cubicBezTo>
                <a:lnTo>
                  <a:pt x="33" y="234"/>
                </a:lnTo>
                <a:cubicBezTo>
                  <a:pt x="15" y="234"/>
                  <a:pt x="0" y="219"/>
                  <a:pt x="0" y="200"/>
                </a:cubicBezTo>
                <a:cubicBezTo>
                  <a:pt x="0" y="182"/>
                  <a:pt x="15" y="167"/>
                  <a:pt x="33" y="167"/>
                </a:cubicBezTo>
                <a:close/>
                <a:moveTo>
                  <a:pt x="26100" y="0"/>
                </a:moveTo>
                <a:lnTo>
                  <a:pt x="26500" y="200"/>
                </a:lnTo>
                <a:lnTo>
                  <a:pt x="26100" y="400"/>
                </a:lnTo>
                <a:lnTo>
                  <a:pt x="26100" y="0"/>
                </a:lnTo>
                <a:close/>
              </a:path>
            </a:pathLst>
          </a:custGeom>
          <a:solidFill>
            <a:srgbClr val="000000"/>
          </a:solidFill>
          <a:ln w="1588" cap="flat">
            <a:solidFill>
              <a:srgbClr val="000000"/>
            </a:solidFill>
            <a:prstDash val="solid"/>
            <a:bevel/>
            <a:headEnd/>
            <a:tailEnd/>
          </a:ln>
        </p:spPr>
        <p:txBody>
          <a:bodyPr/>
          <a:lstStyle/>
          <a:p>
            <a:endParaRPr lang="de-CH"/>
          </a:p>
        </p:txBody>
      </p:sp>
      <p:sp>
        <p:nvSpPr>
          <p:cNvPr id="269357" name="Rectangle 45"/>
          <p:cNvSpPr>
            <a:spLocks noChangeArrowheads="1"/>
          </p:cNvSpPr>
          <p:nvPr/>
        </p:nvSpPr>
        <p:spPr bwMode="auto">
          <a:xfrm>
            <a:off x="823913" y="4645025"/>
            <a:ext cx="1930400"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Eigenes kleineres Projekt, </a:t>
            </a:r>
            <a:endParaRPr lang="de-CH"/>
          </a:p>
        </p:txBody>
      </p:sp>
      <p:sp>
        <p:nvSpPr>
          <p:cNvPr id="269358" name="Rectangle 46"/>
          <p:cNvSpPr>
            <a:spLocks noChangeArrowheads="1"/>
          </p:cNvSpPr>
          <p:nvPr/>
        </p:nvSpPr>
        <p:spPr bwMode="auto">
          <a:xfrm>
            <a:off x="876300" y="4826000"/>
            <a:ext cx="1516063"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gecoacht durch Chef</a:t>
            </a:r>
            <a:endParaRPr lang="de-CH"/>
          </a:p>
        </p:txBody>
      </p:sp>
      <p:sp>
        <p:nvSpPr>
          <p:cNvPr id="269359" name="Rectangle 47"/>
          <p:cNvSpPr>
            <a:spLocks noChangeArrowheads="1"/>
          </p:cNvSpPr>
          <p:nvPr/>
        </p:nvSpPr>
        <p:spPr bwMode="auto">
          <a:xfrm>
            <a:off x="2259013" y="5186363"/>
            <a:ext cx="58102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300">
                <a:solidFill>
                  <a:srgbClr val="FF3300"/>
                </a:solidFill>
              </a:rPr>
              <a:t>Februar</a:t>
            </a:r>
            <a:endParaRPr lang="de-CH"/>
          </a:p>
        </p:txBody>
      </p:sp>
      <p:sp>
        <p:nvSpPr>
          <p:cNvPr id="269360" name="Rectangle 48"/>
          <p:cNvSpPr>
            <a:spLocks noChangeArrowheads="1"/>
          </p:cNvSpPr>
          <p:nvPr/>
        </p:nvSpPr>
        <p:spPr bwMode="auto">
          <a:xfrm>
            <a:off x="2601913" y="3786188"/>
            <a:ext cx="11414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Arbeit mit 100%</a:t>
            </a:r>
            <a:endParaRPr lang="de-CH"/>
          </a:p>
        </p:txBody>
      </p:sp>
      <p:sp>
        <p:nvSpPr>
          <p:cNvPr id="269361" name="Rectangle 49"/>
          <p:cNvSpPr>
            <a:spLocks noChangeArrowheads="1"/>
          </p:cNvSpPr>
          <p:nvPr/>
        </p:nvSpPr>
        <p:spPr bwMode="auto">
          <a:xfrm>
            <a:off x="3729038" y="3786188"/>
            <a:ext cx="508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a:t>
            </a:r>
            <a:endParaRPr lang="de-CH"/>
          </a:p>
        </p:txBody>
      </p:sp>
      <p:sp>
        <p:nvSpPr>
          <p:cNvPr id="269362" name="Rectangle 50"/>
          <p:cNvSpPr>
            <a:spLocks noChangeArrowheads="1"/>
          </p:cNvSpPr>
          <p:nvPr/>
        </p:nvSpPr>
        <p:spPr bwMode="auto">
          <a:xfrm>
            <a:off x="3817938" y="3786188"/>
            <a:ext cx="592137"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Pensum</a:t>
            </a:r>
            <a:endParaRPr lang="de-CH"/>
          </a:p>
        </p:txBody>
      </p:sp>
      <p:sp>
        <p:nvSpPr>
          <p:cNvPr id="269363" name="Rectangle 51"/>
          <p:cNvSpPr>
            <a:spLocks noChangeArrowheads="1"/>
          </p:cNvSpPr>
          <p:nvPr/>
        </p:nvSpPr>
        <p:spPr bwMode="auto">
          <a:xfrm>
            <a:off x="2438400" y="5605463"/>
            <a:ext cx="128905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Schnuppern Chor</a:t>
            </a:r>
            <a:endParaRPr lang="de-CH"/>
          </a:p>
        </p:txBody>
      </p:sp>
      <p:sp>
        <p:nvSpPr>
          <p:cNvPr id="269364" name="Rectangle 52"/>
          <p:cNvSpPr>
            <a:spLocks noChangeArrowheads="1"/>
          </p:cNvSpPr>
          <p:nvPr/>
        </p:nvSpPr>
        <p:spPr bwMode="auto">
          <a:xfrm>
            <a:off x="2033588" y="4213225"/>
            <a:ext cx="1235075"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042988"/>
            <a:r>
              <a:rPr lang="de-CH" sz="1200" b="1">
                <a:solidFill>
                  <a:srgbClr val="000000"/>
                </a:solidFill>
              </a:rPr>
              <a:t>Rückenprobleme</a:t>
            </a:r>
            <a:endParaRPr lang="de-CH"/>
          </a:p>
        </p:txBody>
      </p:sp>
      <p:pic>
        <p:nvPicPr>
          <p:cNvPr id="269365" name="Picture 53" descr="Bild_SommerfeldPe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23413" y="71438"/>
            <a:ext cx="1074737" cy="162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108632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umsplatzhalter 3"/>
          <p:cNvSpPr>
            <a:spLocks noGrp="1"/>
          </p:cNvSpPr>
          <p:nvPr>
            <p:ph type="dt" sz="half" idx="10"/>
          </p:nvPr>
        </p:nvSpPr>
        <p:spPr/>
        <p:txBody>
          <a:bodyPr/>
          <a:lstStyle/>
          <a:p>
            <a:fld id="{006E87F3-14E3-4AAF-A73D-87F0E1F77969}" type="datetime1">
              <a:rPr lang="de-CH"/>
              <a:pPr/>
              <a:t>27.09.2012</a:t>
            </a:fld>
            <a:endParaRPr lang="de-CH"/>
          </a:p>
        </p:txBody>
      </p:sp>
      <p:sp>
        <p:nvSpPr>
          <p:cNvPr id="12" name="Fußzeilenplatzhalter 4"/>
          <p:cNvSpPr>
            <a:spLocks noGrp="1"/>
          </p:cNvSpPr>
          <p:nvPr>
            <p:ph type="ftr" sz="quarter" idx="11"/>
          </p:nvPr>
        </p:nvSpPr>
        <p:spPr/>
        <p:txBody>
          <a:bodyPr/>
          <a:lstStyle/>
          <a:p>
            <a:r>
              <a:rPr lang="de-CH"/>
              <a:t>Institut Soziale Arbeit und Gesundheit ISAGE</a:t>
            </a:r>
          </a:p>
        </p:txBody>
      </p:sp>
      <p:sp>
        <p:nvSpPr>
          <p:cNvPr id="13" name="Foliennummernplatzhalter 5"/>
          <p:cNvSpPr>
            <a:spLocks noGrp="1"/>
          </p:cNvSpPr>
          <p:nvPr>
            <p:ph type="sldNum" sz="quarter" idx="12"/>
          </p:nvPr>
        </p:nvSpPr>
        <p:spPr/>
        <p:txBody>
          <a:bodyPr/>
          <a:lstStyle/>
          <a:p>
            <a:fld id="{E2F2A126-48E8-4BBF-B53C-B4330997B3D7}" type="slidenum">
              <a:rPr lang="de-CH"/>
              <a:pPr/>
              <a:t>27</a:t>
            </a:fld>
            <a:endParaRPr lang="de-CH"/>
          </a:p>
        </p:txBody>
      </p:sp>
      <p:sp>
        <p:nvSpPr>
          <p:cNvPr id="271362" name="Rectangle 2"/>
          <p:cNvSpPr>
            <a:spLocks noChangeArrowheads="1"/>
          </p:cNvSpPr>
          <p:nvPr/>
        </p:nvSpPr>
        <p:spPr bwMode="auto">
          <a:xfrm>
            <a:off x="0" y="1260475"/>
            <a:ext cx="10460038" cy="590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92" tIns="45696" rIns="91392" bIns="45696" anchor="ctr"/>
          <a:lstStyle/>
          <a:p>
            <a:pPr algn="ctr" defTabSz="1042988"/>
            <a:endParaRPr lang="de-DE"/>
          </a:p>
        </p:txBody>
      </p:sp>
      <p:sp>
        <p:nvSpPr>
          <p:cNvPr id="271363" name="Line 3"/>
          <p:cNvSpPr>
            <a:spLocks noChangeShapeType="1"/>
          </p:cNvSpPr>
          <p:nvPr/>
        </p:nvSpPr>
        <p:spPr bwMode="auto">
          <a:xfrm>
            <a:off x="738188" y="7161213"/>
            <a:ext cx="92138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71364" name="Rectangle 4"/>
          <p:cNvSpPr>
            <a:spLocks noChangeArrowheads="1"/>
          </p:cNvSpPr>
          <p:nvPr/>
        </p:nvSpPr>
        <p:spPr bwMode="auto">
          <a:xfrm>
            <a:off x="522288" y="612775"/>
            <a:ext cx="9623425" cy="722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92" tIns="45696" rIns="91392" bIns="45696" anchor="ctr"/>
          <a:lstStyle/>
          <a:p>
            <a:pPr algn="l" defTabSz="1042988"/>
            <a:r>
              <a:rPr lang="de-CH" sz="3600" b="1"/>
              <a:t>Arbeitsfeldanalyse – Problemfelder </a:t>
            </a:r>
          </a:p>
        </p:txBody>
      </p:sp>
      <p:sp>
        <p:nvSpPr>
          <p:cNvPr id="271365" name="Text Box 5"/>
          <p:cNvSpPr txBox="1">
            <a:spLocks noChangeArrowheads="1"/>
          </p:cNvSpPr>
          <p:nvPr/>
        </p:nvSpPr>
        <p:spPr bwMode="auto">
          <a:xfrm>
            <a:off x="1385888" y="3132138"/>
            <a:ext cx="8064500" cy="41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lgn="r">
              <a:spcBef>
                <a:spcPct val="50000"/>
              </a:spcBef>
            </a:pPr>
            <a:endParaRPr lang="de-DE"/>
          </a:p>
        </p:txBody>
      </p:sp>
      <p:sp>
        <p:nvSpPr>
          <p:cNvPr id="271366" name="Text Box 6"/>
          <p:cNvSpPr txBox="1">
            <a:spLocks noChangeArrowheads="1"/>
          </p:cNvSpPr>
          <p:nvPr/>
        </p:nvSpPr>
        <p:spPr bwMode="auto">
          <a:xfrm>
            <a:off x="954088" y="1506538"/>
            <a:ext cx="4537075" cy="3425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lgn="ctr">
              <a:spcAft>
                <a:spcPct val="30000"/>
              </a:spcAft>
            </a:pPr>
            <a:r>
              <a:rPr lang="de-CH" sz="2000" b="1"/>
              <a:t>Fehlen kompatibler professioneller Denk-/Handlungsmodelle und Prozessstrukturen</a:t>
            </a:r>
          </a:p>
          <a:p>
            <a:pPr algn="ctr">
              <a:spcAft>
                <a:spcPct val="30000"/>
              </a:spcAft>
              <a:buFontTx/>
              <a:buChar char="•"/>
            </a:pPr>
            <a:r>
              <a:rPr lang="de-CH" sz="2000"/>
              <a:t> Abhängigkeit der Hilfe von involvierten Personen</a:t>
            </a:r>
          </a:p>
          <a:p>
            <a:pPr algn="ctr">
              <a:spcAft>
                <a:spcPct val="30000"/>
              </a:spcAft>
              <a:buFontTx/>
              <a:buChar char="•"/>
            </a:pPr>
            <a:r>
              <a:rPr lang="de-CH" sz="2000"/>
              <a:t> Modell der Fallführung durch</a:t>
            </a:r>
            <a:br>
              <a:rPr lang="de-CH" sz="2000"/>
            </a:br>
            <a:r>
              <a:rPr lang="de-CH" sz="2000"/>
              <a:t>medizinisch-therapeutische</a:t>
            </a:r>
            <a:br>
              <a:rPr lang="de-CH" sz="2000"/>
            </a:br>
            <a:r>
              <a:rPr lang="de-CH" sz="2000"/>
              <a:t>Expert/innen</a:t>
            </a:r>
          </a:p>
          <a:p>
            <a:pPr algn="ctr">
              <a:spcAft>
                <a:spcPct val="30000"/>
              </a:spcAft>
              <a:buFontTx/>
              <a:buChar char="•"/>
            </a:pPr>
            <a:r>
              <a:rPr lang="de-CH" sz="2000"/>
              <a:t> Verantwortung für Abstimmung der Hilfen bei Patient/in</a:t>
            </a:r>
          </a:p>
        </p:txBody>
      </p:sp>
      <p:sp>
        <p:nvSpPr>
          <p:cNvPr id="271367" name="Text Box 7"/>
          <p:cNvSpPr txBox="1">
            <a:spLocks noChangeArrowheads="1"/>
          </p:cNvSpPr>
          <p:nvPr/>
        </p:nvSpPr>
        <p:spPr bwMode="auto">
          <a:xfrm>
            <a:off x="954088" y="5076825"/>
            <a:ext cx="4537075" cy="180975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lgn="ctr">
              <a:spcAft>
                <a:spcPct val="30000"/>
              </a:spcAft>
            </a:pPr>
            <a:r>
              <a:rPr lang="de-CH" sz="2000" b="1"/>
              <a:t>Fehlen eines integrierten Prozessbogens </a:t>
            </a:r>
          </a:p>
          <a:p>
            <a:pPr algn="ctr">
              <a:spcAft>
                <a:spcPct val="30000"/>
              </a:spcAft>
              <a:buFontTx/>
              <a:buChar char="•"/>
            </a:pPr>
            <a:r>
              <a:rPr lang="de-CH" sz="2000"/>
              <a:t> Fehlende Koordination &amp; Synchronisation</a:t>
            </a:r>
          </a:p>
          <a:p>
            <a:pPr algn="ctr">
              <a:buFontTx/>
              <a:buChar char="•"/>
            </a:pPr>
            <a:r>
              <a:rPr lang="de-CH" sz="2000"/>
              <a:t> Fehlende Kontinuität</a:t>
            </a:r>
          </a:p>
        </p:txBody>
      </p:sp>
      <p:sp>
        <p:nvSpPr>
          <p:cNvPr id="271368" name="Text Box 8"/>
          <p:cNvSpPr txBox="1">
            <a:spLocks noChangeArrowheads="1"/>
          </p:cNvSpPr>
          <p:nvPr/>
        </p:nvSpPr>
        <p:spPr bwMode="auto">
          <a:xfrm>
            <a:off x="5634038" y="2484438"/>
            <a:ext cx="4752975" cy="462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4625" indent="-174625" algn="l" defTabSz="1042988">
              <a:defRPr>
                <a:solidFill>
                  <a:schemeClr val="tx1"/>
                </a:solidFill>
                <a:latin typeface="Arial" charset="0"/>
              </a:defRPr>
            </a:lvl1pPr>
            <a:lvl2pPr algn="l" defTabSz="1042988">
              <a:defRPr>
                <a:solidFill>
                  <a:schemeClr val="tx1"/>
                </a:solidFill>
                <a:latin typeface="Arial" charset="0"/>
              </a:defRPr>
            </a:lvl2pPr>
            <a:lvl3pPr algn="l" defTabSz="1042988">
              <a:defRPr>
                <a:solidFill>
                  <a:schemeClr val="tx1"/>
                </a:solidFill>
                <a:latin typeface="Arial" charset="0"/>
              </a:defRPr>
            </a:lvl3pPr>
            <a:lvl4pPr algn="l" defTabSz="1042988">
              <a:defRPr>
                <a:solidFill>
                  <a:schemeClr val="tx1"/>
                </a:solidFill>
                <a:latin typeface="Arial" charset="0"/>
              </a:defRPr>
            </a:lvl4pPr>
            <a:lvl5pPr algn="l" defTabSz="1042988">
              <a:defRPr>
                <a:solidFill>
                  <a:schemeClr val="tx1"/>
                </a:solidFill>
                <a:latin typeface="Arial" charset="0"/>
              </a:defRPr>
            </a:lvl5pPr>
            <a:lvl6pPr defTabSz="1042988" fontAlgn="base">
              <a:spcBef>
                <a:spcPct val="0"/>
              </a:spcBef>
              <a:spcAft>
                <a:spcPct val="0"/>
              </a:spcAft>
              <a:defRPr>
                <a:solidFill>
                  <a:schemeClr val="tx1"/>
                </a:solidFill>
                <a:latin typeface="Arial" charset="0"/>
              </a:defRPr>
            </a:lvl6pPr>
            <a:lvl7pPr defTabSz="1042988" fontAlgn="base">
              <a:spcBef>
                <a:spcPct val="0"/>
              </a:spcBef>
              <a:spcAft>
                <a:spcPct val="0"/>
              </a:spcAft>
              <a:defRPr>
                <a:solidFill>
                  <a:schemeClr val="tx1"/>
                </a:solidFill>
                <a:latin typeface="Arial" charset="0"/>
              </a:defRPr>
            </a:lvl7pPr>
            <a:lvl8pPr defTabSz="1042988" fontAlgn="base">
              <a:spcBef>
                <a:spcPct val="0"/>
              </a:spcBef>
              <a:spcAft>
                <a:spcPct val="0"/>
              </a:spcAft>
              <a:defRPr>
                <a:solidFill>
                  <a:schemeClr val="tx1"/>
                </a:solidFill>
                <a:latin typeface="Arial" charset="0"/>
              </a:defRPr>
            </a:lvl8pPr>
            <a:lvl9pPr defTabSz="1042988" fontAlgn="base">
              <a:spcBef>
                <a:spcPct val="0"/>
              </a:spcBef>
              <a:spcAft>
                <a:spcPct val="0"/>
              </a:spcAft>
              <a:defRPr>
                <a:solidFill>
                  <a:schemeClr val="tx1"/>
                </a:solidFill>
                <a:latin typeface="Arial" charset="0"/>
              </a:defRPr>
            </a:lvl9pPr>
          </a:lstStyle>
          <a:p>
            <a:pPr>
              <a:spcBef>
                <a:spcPct val="50000"/>
              </a:spcBef>
              <a:buFontTx/>
              <a:buChar char="•"/>
            </a:pPr>
            <a:r>
              <a:rPr lang="de-CH" sz="1800"/>
              <a:t>Unterordnung der sozialen Dimension unter medizinisch-therapeutische Perspektive</a:t>
            </a:r>
          </a:p>
          <a:p>
            <a:pPr>
              <a:spcBef>
                <a:spcPct val="50000"/>
              </a:spcBef>
              <a:buFontTx/>
              <a:buChar char="•"/>
            </a:pPr>
            <a:r>
              <a:rPr lang="de-CH" sz="1800"/>
              <a:t>Erfassung / Bearbeitung der sozialen Dimension erfolgt nur rudimentär</a:t>
            </a:r>
          </a:p>
          <a:p>
            <a:pPr>
              <a:spcBef>
                <a:spcPct val="50000"/>
              </a:spcBef>
              <a:buFontTx/>
              <a:buChar char="•"/>
            </a:pPr>
            <a:r>
              <a:rPr lang="de-CH" sz="1800"/>
              <a:t>Kodierung der sozialen Dimension im Hinblick auf „Versorgungskette“ anstatt auf „Integration“ oder „Lebenswelt“</a:t>
            </a:r>
          </a:p>
          <a:p>
            <a:pPr>
              <a:spcBef>
                <a:spcPct val="50000"/>
              </a:spcBef>
              <a:buFontTx/>
              <a:buChar char="•"/>
            </a:pPr>
            <a:r>
              <a:rPr lang="de-CH" sz="1800"/>
              <a:t>Fehlen eines eigenständigen und klar definierten, institutionalisierten Funktionsbereichs</a:t>
            </a:r>
          </a:p>
          <a:p>
            <a:pPr>
              <a:spcBef>
                <a:spcPct val="50000"/>
              </a:spcBef>
              <a:buFontTx/>
              <a:buChar char="•"/>
            </a:pPr>
            <a:r>
              <a:rPr lang="de-CH" sz="1800"/>
              <a:t>Zuständigkeit der Sozialen Arbeit diffus</a:t>
            </a:r>
          </a:p>
          <a:p>
            <a:pPr>
              <a:spcBef>
                <a:spcPct val="50000"/>
              </a:spcBef>
              <a:buFontTx/>
              <a:buChar char="•"/>
            </a:pPr>
            <a:r>
              <a:rPr lang="de-CH" sz="1800"/>
              <a:t>Kodierung der Sozialen Arbeit als „wertgeschätzte Hilfsfunktion“</a:t>
            </a:r>
          </a:p>
        </p:txBody>
      </p:sp>
      <p:pic>
        <p:nvPicPr>
          <p:cNvPr id="271369" name="Picture 9" descr="Bild_SommerfeldPet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3413" y="71438"/>
            <a:ext cx="1074737" cy="162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70" name="Oval 10"/>
          <p:cNvSpPr>
            <a:spLocks noChangeArrowheads="1"/>
          </p:cNvSpPr>
          <p:nvPr/>
        </p:nvSpPr>
        <p:spPr bwMode="auto">
          <a:xfrm>
            <a:off x="6067425" y="1331913"/>
            <a:ext cx="3744913" cy="936625"/>
          </a:xfrm>
          <a:prstGeom prst="ellipse">
            <a:avLst/>
          </a:pr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42988"/>
            <a:r>
              <a:rPr lang="de-CH" b="1"/>
              <a:t>Soziale Dimension /</a:t>
            </a:r>
            <a:br>
              <a:rPr lang="de-CH" b="1"/>
            </a:br>
            <a:r>
              <a:rPr lang="de-CH" b="1"/>
              <a:t>Soziale Arbeit</a:t>
            </a:r>
          </a:p>
        </p:txBody>
      </p:sp>
    </p:spTree>
    <p:extLst>
      <p:ext uri="{BB962C8B-B14F-4D97-AF65-F5344CB8AC3E}">
        <p14:creationId xmlns:p14="http://schemas.microsoft.com/office/powerpoint/2010/main" val="77485711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p:txBody>
          <a:bodyPr/>
          <a:lstStyle/>
          <a:p>
            <a:pPr eaLnBrk="1" hangingPunct="1"/>
            <a:r>
              <a:rPr lang="de-CH" dirty="0" smtClean="0"/>
              <a:t>Was sind Ressourcen?</a:t>
            </a:r>
          </a:p>
        </p:txBody>
      </p:sp>
      <p:sp>
        <p:nvSpPr>
          <p:cNvPr id="6147" name="Inhaltsplatzhalter 2"/>
          <p:cNvSpPr>
            <a:spLocks noGrp="1"/>
          </p:cNvSpPr>
          <p:nvPr>
            <p:ph idx="1"/>
          </p:nvPr>
        </p:nvSpPr>
        <p:spPr/>
        <p:txBody>
          <a:bodyPr/>
          <a:lstStyle/>
          <a:p>
            <a:pPr eaLnBrk="1" hangingPunct="1"/>
            <a:r>
              <a:rPr lang="de-CH" sz="2400" smtClean="0"/>
              <a:t>«Nutzbare Ressourcen sind alle im ’Ressourcenreservoir’ eines Systems (Person, Gruppe, Organisation) vorhandenen materiellen Bestände (Geld, Maschinen) und mentalen Bestände (Kenntnisse, Gewissensvorräte), welche in interne (z.B. Kontrollüberzeugungen, Kompetenzen/Fähigkeiten, Performanzen/Fertigkeiten) und externe (z.B. Informationen von Kollegen, Freunden, Sozialagenturen) differenziert werden. Sie können als ’Eigenressourcen’ im Zugriff des Systems stehen oder als ’Fremdressourcen’ von anderen Systemen bereitgestellt werden.» </a:t>
            </a:r>
            <a:br>
              <a:rPr lang="de-CH" sz="2400" smtClean="0"/>
            </a:br>
            <a:r>
              <a:rPr lang="de-CH" sz="2400" smtClean="0"/>
              <a:t>(Hilarion Petzold, 1997, S. 445).</a:t>
            </a:r>
          </a:p>
        </p:txBody>
      </p:sp>
      <p:sp>
        <p:nvSpPr>
          <p:cNvPr id="6148" name="Datumsplatzhalter 3"/>
          <p:cNvSpPr>
            <a:spLocks noGrp="1"/>
          </p:cNvSpPr>
          <p:nvPr>
            <p:ph type="dt" sz="quarter" idx="10"/>
          </p:nvPr>
        </p:nvSpPr>
        <p:spPr>
          <a:noFill/>
        </p:spPr>
        <p:txBody>
          <a:bodyPr/>
          <a:lstStyle>
            <a:lvl1pPr defTabSz="1042988" eaLnBrk="0" hangingPunct="0">
              <a:defRPr sz="1200" b="1">
                <a:solidFill>
                  <a:schemeClr val="tx1"/>
                </a:solidFill>
                <a:latin typeface="Arial" pitchFamily="34" charset="0"/>
              </a:defRPr>
            </a:lvl1pPr>
            <a:lvl2pPr marL="742950" indent="-285750" defTabSz="1042988" eaLnBrk="0" hangingPunct="0">
              <a:defRPr sz="1200" b="1">
                <a:solidFill>
                  <a:schemeClr val="tx1"/>
                </a:solidFill>
                <a:latin typeface="Arial" pitchFamily="34" charset="0"/>
              </a:defRPr>
            </a:lvl2pPr>
            <a:lvl3pPr marL="1143000" indent="-228600" defTabSz="1042988" eaLnBrk="0" hangingPunct="0">
              <a:defRPr sz="1200" b="1">
                <a:solidFill>
                  <a:schemeClr val="tx1"/>
                </a:solidFill>
                <a:latin typeface="Arial" pitchFamily="34" charset="0"/>
              </a:defRPr>
            </a:lvl3pPr>
            <a:lvl4pPr marL="1600200" indent="-228600" defTabSz="1042988" eaLnBrk="0" hangingPunct="0">
              <a:defRPr sz="1200" b="1">
                <a:solidFill>
                  <a:schemeClr val="tx1"/>
                </a:solidFill>
                <a:latin typeface="Arial" pitchFamily="34" charset="0"/>
              </a:defRPr>
            </a:lvl4pPr>
            <a:lvl5pPr marL="2057400" indent="-228600" defTabSz="1042988" eaLnBrk="0" hangingPunct="0">
              <a:defRPr sz="1200" b="1">
                <a:solidFill>
                  <a:schemeClr val="tx1"/>
                </a:solidFill>
                <a:latin typeface="Arial" pitchFamily="34" charset="0"/>
              </a:defRPr>
            </a:lvl5pPr>
            <a:lvl6pPr marL="2514600" indent="-228600" algn="ctr" defTabSz="1042988" eaLnBrk="0" fontAlgn="base" hangingPunct="0">
              <a:spcBef>
                <a:spcPct val="0"/>
              </a:spcBef>
              <a:spcAft>
                <a:spcPct val="0"/>
              </a:spcAft>
              <a:defRPr sz="1200" b="1">
                <a:solidFill>
                  <a:schemeClr val="tx1"/>
                </a:solidFill>
                <a:latin typeface="Arial" pitchFamily="34" charset="0"/>
              </a:defRPr>
            </a:lvl6pPr>
            <a:lvl7pPr marL="2971800" indent="-228600" algn="ctr" defTabSz="1042988" eaLnBrk="0" fontAlgn="base" hangingPunct="0">
              <a:spcBef>
                <a:spcPct val="0"/>
              </a:spcBef>
              <a:spcAft>
                <a:spcPct val="0"/>
              </a:spcAft>
              <a:defRPr sz="1200" b="1">
                <a:solidFill>
                  <a:schemeClr val="tx1"/>
                </a:solidFill>
                <a:latin typeface="Arial" pitchFamily="34" charset="0"/>
              </a:defRPr>
            </a:lvl7pPr>
            <a:lvl8pPr marL="3429000" indent="-228600" algn="ctr" defTabSz="1042988" eaLnBrk="0" fontAlgn="base" hangingPunct="0">
              <a:spcBef>
                <a:spcPct val="0"/>
              </a:spcBef>
              <a:spcAft>
                <a:spcPct val="0"/>
              </a:spcAft>
              <a:defRPr sz="1200" b="1">
                <a:solidFill>
                  <a:schemeClr val="tx1"/>
                </a:solidFill>
                <a:latin typeface="Arial" pitchFamily="34" charset="0"/>
              </a:defRPr>
            </a:lvl8pPr>
            <a:lvl9pPr marL="3886200" indent="-228600" algn="ctr" defTabSz="1042988" eaLnBrk="0" fontAlgn="base" hangingPunct="0">
              <a:spcBef>
                <a:spcPct val="0"/>
              </a:spcBef>
              <a:spcAft>
                <a:spcPct val="0"/>
              </a:spcAft>
              <a:defRPr sz="1200" b="1">
                <a:solidFill>
                  <a:schemeClr val="tx1"/>
                </a:solidFill>
                <a:latin typeface="Arial" pitchFamily="34" charset="0"/>
              </a:defRPr>
            </a:lvl9pPr>
          </a:lstStyle>
          <a:p>
            <a:pPr eaLnBrk="1" hangingPunct="1"/>
            <a:fld id="{3A765B4C-0048-450C-8BDA-C820A352677E}" type="datetime1">
              <a:rPr lang="de-CH" smtClean="0"/>
              <a:pPr eaLnBrk="1" hangingPunct="1"/>
              <a:t>27.09.2012</a:t>
            </a:fld>
            <a:endParaRPr lang="de-CH" smtClean="0"/>
          </a:p>
        </p:txBody>
      </p:sp>
      <p:sp>
        <p:nvSpPr>
          <p:cNvPr id="6149"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pitchFamily="34" charset="0"/>
              </a:defRPr>
            </a:lvl1pPr>
            <a:lvl2pPr marL="742950" indent="-285750" defTabSz="1042988" eaLnBrk="0" hangingPunct="0">
              <a:defRPr sz="1200" b="1">
                <a:solidFill>
                  <a:schemeClr val="tx1"/>
                </a:solidFill>
                <a:latin typeface="Arial" pitchFamily="34" charset="0"/>
              </a:defRPr>
            </a:lvl2pPr>
            <a:lvl3pPr marL="1143000" indent="-228600" defTabSz="1042988" eaLnBrk="0" hangingPunct="0">
              <a:defRPr sz="1200" b="1">
                <a:solidFill>
                  <a:schemeClr val="tx1"/>
                </a:solidFill>
                <a:latin typeface="Arial" pitchFamily="34" charset="0"/>
              </a:defRPr>
            </a:lvl3pPr>
            <a:lvl4pPr marL="1600200" indent="-228600" defTabSz="1042988" eaLnBrk="0" hangingPunct="0">
              <a:defRPr sz="1200" b="1">
                <a:solidFill>
                  <a:schemeClr val="tx1"/>
                </a:solidFill>
                <a:latin typeface="Arial" pitchFamily="34" charset="0"/>
              </a:defRPr>
            </a:lvl4pPr>
            <a:lvl5pPr marL="2057400" indent="-228600" defTabSz="1042988" eaLnBrk="0" hangingPunct="0">
              <a:defRPr sz="1200" b="1">
                <a:solidFill>
                  <a:schemeClr val="tx1"/>
                </a:solidFill>
                <a:latin typeface="Arial" pitchFamily="34" charset="0"/>
              </a:defRPr>
            </a:lvl5pPr>
            <a:lvl6pPr marL="2514600" indent="-228600" algn="ctr" defTabSz="1042988" eaLnBrk="0" fontAlgn="base" hangingPunct="0">
              <a:spcBef>
                <a:spcPct val="0"/>
              </a:spcBef>
              <a:spcAft>
                <a:spcPct val="0"/>
              </a:spcAft>
              <a:defRPr sz="1200" b="1">
                <a:solidFill>
                  <a:schemeClr val="tx1"/>
                </a:solidFill>
                <a:latin typeface="Arial" pitchFamily="34" charset="0"/>
              </a:defRPr>
            </a:lvl6pPr>
            <a:lvl7pPr marL="2971800" indent="-228600" algn="ctr" defTabSz="1042988" eaLnBrk="0" fontAlgn="base" hangingPunct="0">
              <a:spcBef>
                <a:spcPct val="0"/>
              </a:spcBef>
              <a:spcAft>
                <a:spcPct val="0"/>
              </a:spcAft>
              <a:defRPr sz="1200" b="1">
                <a:solidFill>
                  <a:schemeClr val="tx1"/>
                </a:solidFill>
                <a:latin typeface="Arial" pitchFamily="34" charset="0"/>
              </a:defRPr>
            </a:lvl7pPr>
            <a:lvl8pPr marL="3429000" indent="-228600" algn="ctr" defTabSz="1042988" eaLnBrk="0" fontAlgn="base" hangingPunct="0">
              <a:spcBef>
                <a:spcPct val="0"/>
              </a:spcBef>
              <a:spcAft>
                <a:spcPct val="0"/>
              </a:spcAft>
              <a:defRPr sz="1200" b="1">
                <a:solidFill>
                  <a:schemeClr val="tx1"/>
                </a:solidFill>
                <a:latin typeface="Arial" pitchFamily="34" charset="0"/>
              </a:defRPr>
            </a:lvl8pPr>
            <a:lvl9pPr marL="3886200" indent="-228600" algn="ctr" defTabSz="1042988" eaLnBrk="0" fontAlgn="base" hangingPunct="0">
              <a:spcBef>
                <a:spcPct val="0"/>
              </a:spcBef>
              <a:spcAft>
                <a:spcPct val="0"/>
              </a:spcAft>
              <a:defRPr sz="1200" b="1">
                <a:solidFill>
                  <a:schemeClr val="tx1"/>
                </a:solidFill>
                <a:latin typeface="Arial" pitchFamily="34" charset="0"/>
              </a:defRPr>
            </a:lvl9pPr>
          </a:lstStyle>
          <a:p>
            <a:pPr eaLnBrk="1" hangingPunct="1"/>
            <a:r>
              <a:rPr lang="de-CH" smtClean="0"/>
              <a:t>Institut Soziale Arbeit und Gesundheit ISAGE</a:t>
            </a:r>
          </a:p>
        </p:txBody>
      </p:sp>
      <p:sp>
        <p:nvSpPr>
          <p:cNvPr id="6150"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pitchFamily="34" charset="0"/>
              </a:defRPr>
            </a:lvl1pPr>
            <a:lvl2pPr marL="742950" indent="-285750" defTabSz="1042988" eaLnBrk="0" hangingPunct="0">
              <a:defRPr sz="1200" b="1">
                <a:solidFill>
                  <a:schemeClr val="tx1"/>
                </a:solidFill>
                <a:latin typeface="Arial" pitchFamily="34" charset="0"/>
              </a:defRPr>
            </a:lvl2pPr>
            <a:lvl3pPr marL="1143000" indent="-228600" defTabSz="1042988" eaLnBrk="0" hangingPunct="0">
              <a:defRPr sz="1200" b="1">
                <a:solidFill>
                  <a:schemeClr val="tx1"/>
                </a:solidFill>
                <a:latin typeface="Arial" pitchFamily="34" charset="0"/>
              </a:defRPr>
            </a:lvl3pPr>
            <a:lvl4pPr marL="1600200" indent="-228600" defTabSz="1042988" eaLnBrk="0" hangingPunct="0">
              <a:defRPr sz="1200" b="1">
                <a:solidFill>
                  <a:schemeClr val="tx1"/>
                </a:solidFill>
                <a:latin typeface="Arial" pitchFamily="34" charset="0"/>
              </a:defRPr>
            </a:lvl4pPr>
            <a:lvl5pPr marL="2057400" indent="-228600" defTabSz="1042988" eaLnBrk="0" hangingPunct="0">
              <a:defRPr sz="1200" b="1">
                <a:solidFill>
                  <a:schemeClr val="tx1"/>
                </a:solidFill>
                <a:latin typeface="Arial" pitchFamily="34" charset="0"/>
              </a:defRPr>
            </a:lvl5pPr>
            <a:lvl6pPr marL="2514600" indent="-228600" algn="ctr" defTabSz="1042988" eaLnBrk="0" fontAlgn="base" hangingPunct="0">
              <a:spcBef>
                <a:spcPct val="0"/>
              </a:spcBef>
              <a:spcAft>
                <a:spcPct val="0"/>
              </a:spcAft>
              <a:defRPr sz="1200" b="1">
                <a:solidFill>
                  <a:schemeClr val="tx1"/>
                </a:solidFill>
                <a:latin typeface="Arial" pitchFamily="34" charset="0"/>
              </a:defRPr>
            </a:lvl6pPr>
            <a:lvl7pPr marL="2971800" indent="-228600" algn="ctr" defTabSz="1042988" eaLnBrk="0" fontAlgn="base" hangingPunct="0">
              <a:spcBef>
                <a:spcPct val="0"/>
              </a:spcBef>
              <a:spcAft>
                <a:spcPct val="0"/>
              </a:spcAft>
              <a:defRPr sz="1200" b="1">
                <a:solidFill>
                  <a:schemeClr val="tx1"/>
                </a:solidFill>
                <a:latin typeface="Arial" pitchFamily="34" charset="0"/>
              </a:defRPr>
            </a:lvl7pPr>
            <a:lvl8pPr marL="3429000" indent="-228600" algn="ctr" defTabSz="1042988" eaLnBrk="0" fontAlgn="base" hangingPunct="0">
              <a:spcBef>
                <a:spcPct val="0"/>
              </a:spcBef>
              <a:spcAft>
                <a:spcPct val="0"/>
              </a:spcAft>
              <a:defRPr sz="1200" b="1">
                <a:solidFill>
                  <a:schemeClr val="tx1"/>
                </a:solidFill>
                <a:latin typeface="Arial" pitchFamily="34" charset="0"/>
              </a:defRPr>
            </a:lvl8pPr>
            <a:lvl9pPr marL="3886200" indent="-228600" algn="ctr" defTabSz="1042988" eaLnBrk="0" fontAlgn="base" hangingPunct="0">
              <a:spcBef>
                <a:spcPct val="0"/>
              </a:spcBef>
              <a:spcAft>
                <a:spcPct val="0"/>
              </a:spcAft>
              <a:defRPr sz="1200" b="1">
                <a:solidFill>
                  <a:schemeClr val="tx1"/>
                </a:solidFill>
                <a:latin typeface="Arial" pitchFamily="34" charset="0"/>
              </a:defRPr>
            </a:lvl9pPr>
          </a:lstStyle>
          <a:p>
            <a:pPr eaLnBrk="1" hangingPunct="1"/>
            <a:fld id="{9DDD3AAB-659D-47D4-A3A7-97390E25AC6E}" type="slidenum">
              <a:rPr lang="de-CH" smtClean="0"/>
              <a:pPr eaLnBrk="1" hangingPunct="1"/>
              <a:t>28</a:t>
            </a:fld>
            <a:endParaRPr lang="de-CH" smtClean="0"/>
          </a:p>
        </p:txBody>
      </p:sp>
      <p:pic>
        <p:nvPicPr>
          <p:cNvPr id="615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0388" y="180975"/>
            <a:ext cx="1122362"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738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p:cNvSpPr>
            <a:spLocks noGrp="1"/>
          </p:cNvSpPr>
          <p:nvPr>
            <p:ph type="title"/>
          </p:nvPr>
        </p:nvSpPr>
        <p:spPr/>
        <p:txBody>
          <a:bodyPr/>
          <a:lstStyle/>
          <a:p>
            <a:pPr eaLnBrk="1" hangingPunct="1"/>
            <a:r>
              <a:rPr lang="de-CH" dirty="0" smtClean="0"/>
              <a:t>Ressourcenarbeit</a:t>
            </a:r>
          </a:p>
        </p:txBody>
      </p:sp>
      <p:sp>
        <p:nvSpPr>
          <p:cNvPr id="8195" name="Inhaltsplatzhalter 2"/>
          <p:cNvSpPr>
            <a:spLocks noGrp="1"/>
          </p:cNvSpPr>
          <p:nvPr>
            <p:ph idx="1"/>
          </p:nvPr>
        </p:nvSpPr>
        <p:spPr/>
        <p:txBody>
          <a:bodyPr/>
          <a:lstStyle/>
          <a:p>
            <a:pPr eaLnBrk="1" hangingPunct="1"/>
            <a:r>
              <a:rPr lang="de-CH" sz="2800" dirty="0" smtClean="0"/>
              <a:t>verstärkt vorhandene Ressourcen</a:t>
            </a:r>
          </a:p>
          <a:p>
            <a:pPr eaLnBrk="1" hangingPunct="1"/>
            <a:r>
              <a:rPr lang="de-CH" sz="2800" dirty="0" smtClean="0"/>
              <a:t>erhält Ressourcen aufrecht</a:t>
            </a:r>
          </a:p>
          <a:p>
            <a:pPr eaLnBrk="1" hangingPunct="1"/>
            <a:r>
              <a:rPr lang="de-CH" sz="2800" dirty="0" smtClean="0"/>
              <a:t>fördert brachliegende Ressourcen</a:t>
            </a:r>
          </a:p>
          <a:p>
            <a:pPr eaLnBrk="1" hangingPunct="1"/>
            <a:r>
              <a:rPr lang="de-CH" sz="2800" dirty="0" smtClean="0"/>
              <a:t>regt an, Ressourcen wieder aufzunehmen</a:t>
            </a:r>
          </a:p>
          <a:p>
            <a:pPr eaLnBrk="1" hangingPunct="1"/>
            <a:r>
              <a:rPr lang="de-CH" sz="2800" dirty="0" smtClean="0"/>
              <a:t>baut neue Ressourcen gezielt auf</a:t>
            </a:r>
          </a:p>
          <a:p>
            <a:pPr eaLnBrk="1" hangingPunct="1"/>
            <a:r>
              <a:rPr lang="de-CH" sz="2800" dirty="0" smtClean="0"/>
              <a:t>stellt verschiedene Ressourcen zur </a:t>
            </a:r>
            <a:r>
              <a:rPr lang="de-CH" sz="2800" dirty="0" smtClean="0"/>
              <a:t>Verfügung</a:t>
            </a:r>
          </a:p>
          <a:p>
            <a:pPr eaLnBrk="1" hangingPunct="1"/>
            <a:endParaRPr lang="de-CH" sz="2800" dirty="0"/>
          </a:p>
          <a:p>
            <a:pPr marL="0" indent="0" eaLnBrk="1" hangingPunct="1">
              <a:buNone/>
            </a:pPr>
            <a:endParaRPr lang="de-CH" sz="2800" dirty="0"/>
          </a:p>
          <a:p>
            <a:pPr eaLnBrk="1" hangingPunct="1"/>
            <a:r>
              <a:rPr lang="de-CH" sz="2000" dirty="0"/>
              <a:t>Flückiger, C., &amp; Wüsten, G. (2008). </a:t>
            </a:r>
            <a:r>
              <a:rPr lang="de-CH" sz="2000" i="1" dirty="0"/>
              <a:t>Ressourcenaktivierung. Ein Manual für die Praxis</a:t>
            </a:r>
            <a:r>
              <a:rPr lang="de-CH" sz="2000" dirty="0"/>
              <a:t>. Bern: Huber.</a:t>
            </a:r>
          </a:p>
          <a:p>
            <a:pPr eaLnBrk="1" hangingPunct="1"/>
            <a:endParaRPr lang="de-CH" sz="2800" dirty="0" smtClean="0"/>
          </a:p>
        </p:txBody>
      </p:sp>
      <p:sp>
        <p:nvSpPr>
          <p:cNvPr id="8196" name="Datumsplatzhalter 3"/>
          <p:cNvSpPr>
            <a:spLocks noGrp="1"/>
          </p:cNvSpPr>
          <p:nvPr>
            <p:ph type="dt" sz="quarter" idx="10"/>
          </p:nvPr>
        </p:nvSpPr>
        <p:spPr>
          <a:noFill/>
        </p:spPr>
        <p:txBody>
          <a:bodyPr/>
          <a:lstStyle>
            <a:lvl1pPr defTabSz="1042988" eaLnBrk="0" hangingPunct="0">
              <a:defRPr sz="1200" b="1">
                <a:solidFill>
                  <a:schemeClr val="tx1"/>
                </a:solidFill>
                <a:latin typeface="Arial" pitchFamily="34" charset="0"/>
              </a:defRPr>
            </a:lvl1pPr>
            <a:lvl2pPr marL="742950" indent="-285750" defTabSz="1042988" eaLnBrk="0" hangingPunct="0">
              <a:defRPr sz="1200" b="1">
                <a:solidFill>
                  <a:schemeClr val="tx1"/>
                </a:solidFill>
                <a:latin typeface="Arial" pitchFamily="34" charset="0"/>
              </a:defRPr>
            </a:lvl2pPr>
            <a:lvl3pPr marL="1143000" indent="-228600" defTabSz="1042988" eaLnBrk="0" hangingPunct="0">
              <a:defRPr sz="1200" b="1">
                <a:solidFill>
                  <a:schemeClr val="tx1"/>
                </a:solidFill>
                <a:latin typeface="Arial" pitchFamily="34" charset="0"/>
              </a:defRPr>
            </a:lvl3pPr>
            <a:lvl4pPr marL="1600200" indent="-228600" defTabSz="1042988" eaLnBrk="0" hangingPunct="0">
              <a:defRPr sz="1200" b="1">
                <a:solidFill>
                  <a:schemeClr val="tx1"/>
                </a:solidFill>
                <a:latin typeface="Arial" pitchFamily="34" charset="0"/>
              </a:defRPr>
            </a:lvl4pPr>
            <a:lvl5pPr marL="2057400" indent="-228600" defTabSz="1042988" eaLnBrk="0" hangingPunct="0">
              <a:defRPr sz="1200" b="1">
                <a:solidFill>
                  <a:schemeClr val="tx1"/>
                </a:solidFill>
                <a:latin typeface="Arial" pitchFamily="34" charset="0"/>
              </a:defRPr>
            </a:lvl5pPr>
            <a:lvl6pPr marL="2514600" indent="-228600" algn="ctr" defTabSz="1042988" eaLnBrk="0" fontAlgn="base" hangingPunct="0">
              <a:spcBef>
                <a:spcPct val="0"/>
              </a:spcBef>
              <a:spcAft>
                <a:spcPct val="0"/>
              </a:spcAft>
              <a:defRPr sz="1200" b="1">
                <a:solidFill>
                  <a:schemeClr val="tx1"/>
                </a:solidFill>
                <a:latin typeface="Arial" pitchFamily="34" charset="0"/>
              </a:defRPr>
            </a:lvl6pPr>
            <a:lvl7pPr marL="2971800" indent="-228600" algn="ctr" defTabSz="1042988" eaLnBrk="0" fontAlgn="base" hangingPunct="0">
              <a:spcBef>
                <a:spcPct val="0"/>
              </a:spcBef>
              <a:spcAft>
                <a:spcPct val="0"/>
              </a:spcAft>
              <a:defRPr sz="1200" b="1">
                <a:solidFill>
                  <a:schemeClr val="tx1"/>
                </a:solidFill>
                <a:latin typeface="Arial" pitchFamily="34" charset="0"/>
              </a:defRPr>
            </a:lvl7pPr>
            <a:lvl8pPr marL="3429000" indent="-228600" algn="ctr" defTabSz="1042988" eaLnBrk="0" fontAlgn="base" hangingPunct="0">
              <a:spcBef>
                <a:spcPct val="0"/>
              </a:spcBef>
              <a:spcAft>
                <a:spcPct val="0"/>
              </a:spcAft>
              <a:defRPr sz="1200" b="1">
                <a:solidFill>
                  <a:schemeClr val="tx1"/>
                </a:solidFill>
                <a:latin typeface="Arial" pitchFamily="34" charset="0"/>
              </a:defRPr>
            </a:lvl8pPr>
            <a:lvl9pPr marL="3886200" indent="-228600" algn="ctr" defTabSz="1042988" eaLnBrk="0" fontAlgn="base" hangingPunct="0">
              <a:spcBef>
                <a:spcPct val="0"/>
              </a:spcBef>
              <a:spcAft>
                <a:spcPct val="0"/>
              </a:spcAft>
              <a:defRPr sz="1200" b="1">
                <a:solidFill>
                  <a:schemeClr val="tx1"/>
                </a:solidFill>
                <a:latin typeface="Arial" pitchFamily="34" charset="0"/>
              </a:defRPr>
            </a:lvl9pPr>
          </a:lstStyle>
          <a:p>
            <a:pPr eaLnBrk="1" hangingPunct="1"/>
            <a:fld id="{8244D0B6-73A3-411A-B828-E6E8E1D93767}" type="datetime1">
              <a:rPr lang="de-CH" smtClean="0"/>
              <a:pPr eaLnBrk="1" hangingPunct="1"/>
              <a:t>27.09.2012</a:t>
            </a:fld>
            <a:endParaRPr lang="de-CH" smtClean="0"/>
          </a:p>
        </p:txBody>
      </p:sp>
      <p:sp>
        <p:nvSpPr>
          <p:cNvPr id="8197" name="Fußzeilenplatzhalter 4"/>
          <p:cNvSpPr>
            <a:spLocks noGrp="1"/>
          </p:cNvSpPr>
          <p:nvPr>
            <p:ph type="ftr" sz="quarter" idx="11"/>
          </p:nvPr>
        </p:nvSpPr>
        <p:spPr>
          <a:noFill/>
        </p:spPr>
        <p:txBody>
          <a:bodyPr/>
          <a:lstStyle>
            <a:lvl1pPr defTabSz="1042988" eaLnBrk="0" hangingPunct="0">
              <a:defRPr sz="1200" b="1">
                <a:solidFill>
                  <a:schemeClr val="tx1"/>
                </a:solidFill>
                <a:latin typeface="Arial" pitchFamily="34" charset="0"/>
              </a:defRPr>
            </a:lvl1pPr>
            <a:lvl2pPr marL="742950" indent="-285750" defTabSz="1042988" eaLnBrk="0" hangingPunct="0">
              <a:defRPr sz="1200" b="1">
                <a:solidFill>
                  <a:schemeClr val="tx1"/>
                </a:solidFill>
                <a:latin typeface="Arial" pitchFamily="34" charset="0"/>
              </a:defRPr>
            </a:lvl2pPr>
            <a:lvl3pPr marL="1143000" indent="-228600" defTabSz="1042988" eaLnBrk="0" hangingPunct="0">
              <a:defRPr sz="1200" b="1">
                <a:solidFill>
                  <a:schemeClr val="tx1"/>
                </a:solidFill>
                <a:latin typeface="Arial" pitchFamily="34" charset="0"/>
              </a:defRPr>
            </a:lvl3pPr>
            <a:lvl4pPr marL="1600200" indent="-228600" defTabSz="1042988" eaLnBrk="0" hangingPunct="0">
              <a:defRPr sz="1200" b="1">
                <a:solidFill>
                  <a:schemeClr val="tx1"/>
                </a:solidFill>
                <a:latin typeface="Arial" pitchFamily="34" charset="0"/>
              </a:defRPr>
            </a:lvl4pPr>
            <a:lvl5pPr marL="2057400" indent="-228600" defTabSz="1042988" eaLnBrk="0" hangingPunct="0">
              <a:defRPr sz="1200" b="1">
                <a:solidFill>
                  <a:schemeClr val="tx1"/>
                </a:solidFill>
                <a:latin typeface="Arial" pitchFamily="34" charset="0"/>
              </a:defRPr>
            </a:lvl5pPr>
            <a:lvl6pPr marL="2514600" indent="-228600" algn="ctr" defTabSz="1042988" eaLnBrk="0" fontAlgn="base" hangingPunct="0">
              <a:spcBef>
                <a:spcPct val="0"/>
              </a:spcBef>
              <a:spcAft>
                <a:spcPct val="0"/>
              </a:spcAft>
              <a:defRPr sz="1200" b="1">
                <a:solidFill>
                  <a:schemeClr val="tx1"/>
                </a:solidFill>
                <a:latin typeface="Arial" pitchFamily="34" charset="0"/>
              </a:defRPr>
            </a:lvl6pPr>
            <a:lvl7pPr marL="2971800" indent="-228600" algn="ctr" defTabSz="1042988" eaLnBrk="0" fontAlgn="base" hangingPunct="0">
              <a:spcBef>
                <a:spcPct val="0"/>
              </a:spcBef>
              <a:spcAft>
                <a:spcPct val="0"/>
              </a:spcAft>
              <a:defRPr sz="1200" b="1">
                <a:solidFill>
                  <a:schemeClr val="tx1"/>
                </a:solidFill>
                <a:latin typeface="Arial" pitchFamily="34" charset="0"/>
              </a:defRPr>
            </a:lvl7pPr>
            <a:lvl8pPr marL="3429000" indent="-228600" algn="ctr" defTabSz="1042988" eaLnBrk="0" fontAlgn="base" hangingPunct="0">
              <a:spcBef>
                <a:spcPct val="0"/>
              </a:spcBef>
              <a:spcAft>
                <a:spcPct val="0"/>
              </a:spcAft>
              <a:defRPr sz="1200" b="1">
                <a:solidFill>
                  <a:schemeClr val="tx1"/>
                </a:solidFill>
                <a:latin typeface="Arial" pitchFamily="34" charset="0"/>
              </a:defRPr>
            </a:lvl8pPr>
            <a:lvl9pPr marL="3886200" indent="-228600" algn="ctr" defTabSz="1042988" eaLnBrk="0" fontAlgn="base" hangingPunct="0">
              <a:spcBef>
                <a:spcPct val="0"/>
              </a:spcBef>
              <a:spcAft>
                <a:spcPct val="0"/>
              </a:spcAft>
              <a:defRPr sz="1200" b="1">
                <a:solidFill>
                  <a:schemeClr val="tx1"/>
                </a:solidFill>
                <a:latin typeface="Arial" pitchFamily="34" charset="0"/>
              </a:defRPr>
            </a:lvl9pPr>
          </a:lstStyle>
          <a:p>
            <a:pPr eaLnBrk="1" hangingPunct="1"/>
            <a:r>
              <a:rPr lang="de-CH" smtClean="0"/>
              <a:t>Institut Soziale Arbeit und Gesundheit ISAGE</a:t>
            </a:r>
          </a:p>
        </p:txBody>
      </p:sp>
      <p:sp>
        <p:nvSpPr>
          <p:cNvPr id="8198" name="Foliennummernplatzhalter 5"/>
          <p:cNvSpPr>
            <a:spLocks noGrp="1"/>
          </p:cNvSpPr>
          <p:nvPr>
            <p:ph type="sldNum" sz="quarter" idx="12"/>
          </p:nvPr>
        </p:nvSpPr>
        <p:spPr>
          <a:noFill/>
        </p:spPr>
        <p:txBody>
          <a:bodyPr/>
          <a:lstStyle>
            <a:lvl1pPr defTabSz="1042988" eaLnBrk="0" hangingPunct="0">
              <a:defRPr sz="1200" b="1">
                <a:solidFill>
                  <a:schemeClr val="tx1"/>
                </a:solidFill>
                <a:latin typeface="Arial" pitchFamily="34" charset="0"/>
              </a:defRPr>
            </a:lvl1pPr>
            <a:lvl2pPr marL="742950" indent="-285750" defTabSz="1042988" eaLnBrk="0" hangingPunct="0">
              <a:defRPr sz="1200" b="1">
                <a:solidFill>
                  <a:schemeClr val="tx1"/>
                </a:solidFill>
                <a:latin typeface="Arial" pitchFamily="34" charset="0"/>
              </a:defRPr>
            </a:lvl2pPr>
            <a:lvl3pPr marL="1143000" indent="-228600" defTabSz="1042988" eaLnBrk="0" hangingPunct="0">
              <a:defRPr sz="1200" b="1">
                <a:solidFill>
                  <a:schemeClr val="tx1"/>
                </a:solidFill>
                <a:latin typeface="Arial" pitchFamily="34" charset="0"/>
              </a:defRPr>
            </a:lvl3pPr>
            <a:lvl4pPr marL="1600200" indent="-228600" defTabSz="1042988" eaLnBrk="0" hangingPunct="0">
              <a:defRPr sz="1200" b="1">
                <a:solidFill>
                  <a:schemeClr val="tx1"/>
                </a:solidFill>
                <a:latin typeface="Arial" pitchFamily="34" charset="0"/>
              </a:defRPr>
            </a:lvl4pPr>
            <a:lvl5pPr marL="2057400" indent="-228600" defTabSz="1042988" eaLnBrk="0" hangingPunct="0">
              <a:defRPr sz="1200" b="1">
                <a:solidFill>
                  <a:schemeClr val="tx1"/>
                </a:solidFill>
                <a:latin typeface="Arial" pitchFamily="34" charset="0"/>
              </a:defRPr>
            </a:lvl5pPr>
            <a:lvl6pPr marL="2514600" indent="-228600" algn="ctr" defTabSz="1042988" eaLnBrk="0" fontAlgn="base" hangingPunct="0">
              <a:spcBef>
                <a:spcPct val="0"/>
              </a:spcBef>
              <a:spcAft>
                <a:spcPct val="0"/>
              </a:spcAft>
              <a:defRPr sz="1200" b="1">
                <a:solidFill>
                  <a:schemeClr val="tx1"/>
                </a:solidFill>
                <a:latin typeface="Arial" pitchFamily="34" charset="0"/>
              </a:defRPr>
            </a:lvl6pPr>
            <a:lvl7pPr marL="2971800" indent="-228600" algn="ctr" defTabSz="1042988" eaLnBrk="0" fontAlgn="base" hangingPunct="0">
              <a:spcBef>
                <a:spcPct val="0"/>
              </a:spcBef>
              <a:spcAft>
                <a:spcPct val="0"/>
              </a:spcAft>
              <a:defRPr sz="1200" b="1">
                <a:solidFill>
                  <a:schemeClr val="tx1"/>
                </a:solidFill>
                <a:latin typeface="Arial" pitchFamily="34" charset="0"/>
              </a:defRPr>
            </a:lvl7pPr>
            <a:lvl8pPr marL="3429000" indent="-228600" algn="ctr" defTabSz="1042988" eaLnBrk="0" fontAlgn="base" hangingPunct="0">
              <a:spcBef>
                <a:spcPct val="0"/>
              </a:spcBef>
              <a:spcAft>
                <a:spcPct val="0"/>
              </a:spcAft>
              <a:defRPr sz="1200" b="1">
                <a:solidFill>
                  <a:schemeClr val="tx1"/>
                </a:solidFill>
                <a:latin typeface="Arial" pitchFamily="34" charset="0"/>
              </a:defRPr>
            </a:lvl8pPr>
            <a:lvl9pPr marL="3886200" indent="-228600" algn="ctr" defTabSz="1042988" eaLnBrk="0" fontAlgn="base" hangingPunct="0">
              <a:spcBef>
                <a:spcPct val="0"/>
              </a:spcBef>
              <a:spcAft>
                <a:spcPct val="0"/>
              </a:spcAft>
              <a:defRPr sz="1200" b="1">
                <a:solidFill>
                  <a:schemeClr val="tx1"/>
                </a:solidFill>
                <a:latin typeface="Arial" pitchFamily="34" charset="0"/>
              </a:defRPr>
            </a:lvl9pPr>
          </a:lstStyle>
          <a:p>
            <a:pPr eaLnBrk="1" hangingPunct="1"/>
            <a:fld id="{1FB3BCEB-0BCB-49CE-8F47-0CC234DACDF2}" type="slidenum">
              <a:rPr lang="de-CH" smtClean="0"/>
              <a:pPr eaLnBrk="1" hangingPunct="1"/>
              <a:t>29</a:t>
            </a:fld>
            <a:endParaRPr lang="de-CH" smtClean="0"/>
          </a:p>
        </p:txBody>
      </p:sp>
      <p:pic>
        <p:nvPicPr>
          <p:cNvPr id="7" name="Picture 4" descr="Bild_Wüsten_Günth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5475" y="107950"/>
            <a:ext cx="1087438"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54503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hteck 1"/>
          <p:cNvSpPr>
            <a:spLocks noChangeArrowheads="1"/>
          </p:cNvSpPr>
          <p:nvPr/>
        </p:nvSpPr>
        <p:spPr bwMode="auto">
          <a:xfrm>
            <a:off x="557213" y="20638"/>
            <a:ext cx="10693400" cy="7561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1042988"/>
            <a:endParaRPr lang="de-DE"/>
          </a:p>
        </p:txBody>
      </p:sp>
      <p:sp>
        <p:nvSpPr>
          <p:cNvPr id="9219" name="AutoShape 5"/>
          <p:cNvSpPr>
            <a:spLocks noChangeArrowheads="1"/>
          </p:cNvSpPr>
          <p:nvPr/>
        </p:nvSpPr>
        <p:spPr bwMode="auto">
          <a:xfrm>
            <a:off x="3629025" y="1973263"/>
            <a:ext cx="4127500" cy="3890962"/>
          </a:xfrm>
          <a:custGeom>
            <a:avLst/>
            <a:gdLst>
              <a:gd name="T0" fmla="*/ 4126983 w 21600"/>
              <a:gd name="T1" fmla="*/ 1945450 h 21600"/>
              <a:gd name="T2" fmla="*/ 2063492 w 21600"/>
              <a:gd name="T3" fmla="*/ 3890900 h 21600"/>
              <a:gd name="T4" fmla="*/ 0 w 21600"/>
              <a:gd name="T5" fmla="*/ 1945450 h 21600"/>
              <a:gd name="T6" fmla="*/ 2063492 w 21600"/>
              <a:gd name="T7" fmla="*/ 0 h 21600"/>
              <a:gd name="T8" fmla="*/ 0 60000 65536"/>
              <a:gd name="T9" fmla="*/ 5898240 60000 65536"/>
              <a:gd name="T10" fmla="*/ 11796480 60000 65536"/>
              <a:gd name="T11" fmla="*/ 17694720 60000 65536"/>
              <a:gd name="T12" fmla="*/ 5400 w 21600"/>
              <a:gd name="T13" fmla="*/ 5400 h 21600"/>
              <a:gd name="T14" fmla="*/ 16200 w 21600"/>
              <a:gd name="T15" fmla="*/ 16200 h 21600"/>
            </a:gdLst>
            <a:ahLst/>
            <a:cxnLst>
              <a:cxn ang="T8">
                <a:pos x="T0" y="T1"/>
              </a:cxn>
              <a:cxn ang="T9">
                <a:pos x="T2" y="T3"/>
              </a:cxn>
              <a:cxn ang="T10">
                <a:pos x="T4" y="T5"/>
              </a:cxn>
              <a:cxn ang="T11">
                <a:pos x="T6" y="T7"/>
              </a:cxn>
            </a:cxnLst>
            <a:rect l="T12" t="T13" r="T14" b="T15"/>
            <a:pathLst>
              <a:path w="21600" h="21600">
                <a:moveTo>
                  <a:pt x="5400" y="5400"/>
                </a:moveTo>
                <a:lnTo>
                  <a:pt x="9450" y="5400"/>
                </a:lnTo>
                <a:lnTo>
                  <a:pt x="9450" y="2700"/>
                </a:lnTo>
                <a:lnTo>
                  <a:pt x="8100" y="2700"/>
                </a:lnTo>
                <a:lnTo>
                  <a:pt x="10800" y="0"/>
                </a:lnTo>
                <a:lnTo>
                  <a:pt x="13500" y="2700"/>
                </a:lnTo>
                <a:lnTo>
                  <a:pt x="12150" y="2700"/>
                </a:lnTo>
                <a:lnTo>
                  <a:pt x="12150" y="5400"/>
                </a:lnTo>
                <a:lnTo>
                  <a:pt x="16200" y="5400"/>
                </a:lnTo>
                <a:lnTo>
                  <a:pt x="16200" y="9450"/>
                </a:lnTo>
                <a:lnTo>
                  <a:pt x="18900" y="9450"/>
                </a:lnTo>
                <a:lnTo>
                  <a:pt x="18900" y="8100"/>
                </a:lnTo>
                <a:lnTo>
                  <a:pt x="21600" y="10800"/>
                </a:lnTo>
                <a:lnTo>
                  <a:pt x="18900" y="13500"/>
                </a:lnTo>
                <a:lnTo>
                  <a:pt x="18900" y="12150"/>
                </a:lnTo>
                <a:lnTo>
                  <a:pt x="16200" y="12150"/>
                </a:lnTo>
                <a:lnTo>
                  <a:pt x="16200" y="16200"/>
                </a:lnTo>
                <a:lnTo>
                  <a:pt x="12150" y="16200"/>
                </a:lnTo>
                <a:lnTo>
                  <a:pt x="12150" y="18900"/>
                </a:lnTo>
                <a:lnTo>
                  <a:pt x="13500" y="18900"/>
                </a:lnTo>
                <a:lnTo>
                  <a:pt x="10800" y="21600"/>
                </a:lnTo>
                <a:lnTo>
                  <a:pt x="8100" y="18900"/>
                </a:lnTo>
                <a:lnTo>
                  <a:pt x="9450" y="18900"/>
                </a:lnTo>
                <a:lnTo>
                  <a:pt x="9450" y="16200"/>
                </a:lnTo>
                <a:lnTo>
                  <a:pt x="5400" y="16200"/>
                </a:lnTo>
                <a:lnTo>
                  <a:pt x="5400" y="12150"/>
                </a:lnTo>
                <a:lnTo>
                  <a:pt x="2700" y="12150"/>
                </a:lnTo>
                <a:lnTo>
                  <a:pt x="2700" y="13500"/>
                </a:lnTo>
                <a:lnTo>
                  <a:pt x="0" y="10800"/>
                </a:lnTo>
                <a:lnTo>
                  <a:pt x="2700" y="8100"/>
                </a:lnTo>
                <a:lnTo>
                  <a:pt x="2700" y="9450"/>
                </a:lnTo>
                <a:lnTo>
                  <a:pt x="5400" y="9450"/>
                </a:lnTo>
                <a:lnTo>
                  <a:pt x="5400" y="5400"/>
                </a:lnTo>
                <a:close/>
              </a:path>
            </a:pathLst>
          </a:cu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marL="203200" indent="-203200">
              <a:defRPr/>
            </a:pPr>
            <a:r>
              <a:rPr lang="de-CH" sz="1300" dirty="0"/>
              <a:t>Kongruenz bezüglich der</a:t>
            </a:r>
          </a:p>
          <a:p>
            <a:pPr marL="203200" indent="-203200">
              <a:defRPr/>
            </a:pPr>
            <a:r>
              <a:rPr lang="de-CH" sz="1300" dirty="0"/>
              <a:t>Grundbedürfnisse nach</a:t>
            </a:r>
          </a:p>
          <a:p>
            <a:pPr marL="203200" indent="-203200">
              <a:buFontTx/>
              <a:buAutoNum type="arabicParenR"/>
              <a:defRPr/>
            </a:pPr>
            <a:r>
              <a:rPr lang="de-CH" sz="1300" dirty="0"/>
              <a:t>Bindung</a:t>
            </a:r>
          </a:p>
          <a:p>
            <a:pPr marL="203200" indent="-203200">
              <a:buFontTx/>
              <a:buAutoNum type="arabicParenR"/>
              <a:defRPr/>
            </a:pPr>
            <a:r>
              <a:rPr lang="de-CH" sz="1300" dirty="0"/>
              <a:t>Orientierung </a:t>
            </a:r>
            <a:br>
              <a:rPr lang="de-CH" sz="1300" dirty="0"/>
            </a:br>
            <a:r>
              <a:rPr lang="de-CH" sz="1300" dirty="0"/>
              <a:t>&amp; Kontrolle</a:t>
            </a:r>
          </a:p>
          <a:p>
            <a:pPr marL="203200" indent="-203200">
              <a:buFontTx/>
              <a:buAutoNum type="arabicParenR"/>
              <a:defRPr/>
            </a:pPr>
            <a:r>
              <a:rPr lang="de-CH" sz="1300" dirty="0"/>
              <a:t>Selbstwerterhöhung </a:t>
            </a:r>
            <a:br>
              <a:rPr lang="de-CH" sz="1300" dirty="0"/>
            </a:br>
            <a:r>
              <a:rPr lang="de-CH" sz="1300" dirty="0"/>
              <a:t>&amp; Selbstwertschutz</a:t>
            </a:r>
          </a:p>
          <a:p>
            <a:pPr marL="203200" indent="-203200">
              <a:buFontTx/>
              <a:buAutoNum type="arabicParenR"/>
              <a:defRPr/>
            </a:pPr>
            <a:r>
              <a:rPr lang="de-CH" sz="1300" dirty="0"/>
              <a:t>Lustgewinn </a:t>
            </a:r>
            <a:br>
              <a:rPr lang="de-CH" sz="1300" dirty="0"/>
            </a:br>
            <a:r>
              <a:rPr lang="de-CH" sz="1300" dirty="0"/>
              <a:t>&amp; Unlustvermeidung</a:t>
            </a:r>
          </a:p>
        </p:txBody>
      </p:sp>
      <p:sp>
        <p:nvSpPr>
          <p:cNvPr id="9220" name="Rectangle 6"/>
          <p:cNvSpPr>
            <a:spLocks noChangeArrowheads="1"/>
          </p:cNvSpPr>
          <p:nvPr/>
        </p:nvSpPr>
        <p:spPr bwMode="auto">
          <a:xfrm>
            <a:off x="1155700" y="5730875"/>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Ausdrucks- und </a:t>
            </a:r>
            <a:br>
              <a:rPr lang="de-CH" sz="1300"/>
            </a:br>
            <a:r>
              <a:rPr lang="de-CH" sz="1300"/>
              <a:t>Regulations-</a:t>
            </a:r>
            <a:br>
              <a:rPr lang="de-CH" sz="1300"/>
            </a:br>
            <a:r>
              <a:rPr lang="de-CH" sz="1300"/>
              <a:t>möglichkeiten </a:t>
            </a:r>
            <a:br>
              <a:rPr lang="de-CH" sz="1300"/>
            </a:br>
            <a:r>
              <a:rPr lang="de-CH" sz="1300"/>
              <a:t>starker Emotionen</a:t>
            </a:r>
          </a:p>
        </p:txBody>
      </p:sp>
      <p:sp>
        <p:nvSpPr>
          <p:cNvPr id="9223" name="Rectangle 10"/>
          <p:cNvSpPr>
            <a:spLocks noChangeArrowheads="1"/>
          </p:cNvSpPr>
          <p:nvPr/>
        </p:nvSpPr>
        <p:spPr bwMode="auto">
          <a:xfrm>
            <a:off x="8513763" y="1182688"/>
            <a:ext cx="1600200" cy="1008062"/>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Herausragende </a:t>
            </a:r>
            <a:br>
              <a:rPr lang="de-CH" sz="1300"/>
            </a:br>
            <a:r>
              <a:rPr lang="de-CH" sz="1300"/>
              <a:t>Stärken</a:t>
            </a:r>
          </a:p>
        </p:txBody>
      </p:sp>
      <p:sp>
        <p:nvSpPr>
          <p:cNvPr id="9222" name="Text Box 11"/>
          <p:cNvSpPr txBox="1">
            <a:spLocks noChangeArrowheads="1"/>
          </p:cNvSpPr>
          <p:nvPr/>
        </p:nvSpPr>
        <p:spPr bwMode="auto">
          <a:xfrm>
            <a:off x="8375650" y="708025"/>
            <a:ext cx="2216150" cy="50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Widerstandsfähigkeit</a:t>
            </a:r>
          </a:p>
          <a:p>
            <a:pPr eaLnBrk="1" hangingPunct="1">
              <a:buFontTx/>
              <a:buChar char="•"/>
            </a:pPr>
            <a:r>
              <a:rPr lang="de-CH" sz="1300"/>
              <a:t>Funktionale Alternativen</a:t>
            </a:r>
          </a:p>
        </p:txBody>
      </p:sp>
      <p:sp>
        <p:nvSpPr>
          <p:cNvPr id="9225" name="Rectangle 12"/>
          <p:cNvSpPr>
            <a:spLocks noChangeArrowheads="1"/>
          </p:cNvSpPr>
          <p:nvPr/>
        </p:nvSpPr>
        <p:spPr bwMode="auto">
          <a:xfrm>
            <a:off x="3833813" y="596900"/>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Gesunde</a:t>
            </a:r>
          </a:p>
          <a:p>
            <a:pPr>
              <a:defRPr/>
            </a:pPr>
            <a:r>
              <a:rPr lang="de-CH" sz="1300"/>
              <a:t>Lebensziele</a:t>
            </a:r>
          </a:p>
        </p:txBody>
      </p:sp>
      <p:sp>
        <p:nvSpPr>
          <p:cNvPr id="9224" name="Text Box 13"/>
          <p:cNvSpPr txBox="1">
            <a:spLocks noChangeArrowheads="1"/>
          </p:cNvSpPr>
          <p:nvPr/>
        </p:nvSpPr>
        <p:spPr bwMode="auto">
          <a:xfrm>
            <a:off x="3703638" y="-31750"/>
            <a:ext cx="1447800"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Optimismus</a:t>
            </a:r>
          </a:p>
          <a:p>
            <a:pPr eaLnBrk="1" hangingPunct="1">
              <a:buFontTx/>
              <a:buChar char="•"/>
            </a:pPr>
            <a:r>
              <a:rPr lang="de-CH" sz="1300"/>
              <a:t>Kohärenzsinn</a:t>
            </a:r>
          </a:p>
          <a:p>
            <a:pPr eaLnBrk="1" hangingPunct="1">
              <a:buFontTx/>
              <a:buChar char="•"/>
            </a:pPr>
            <a:r>
              <a:rPr lang="de-CH" sz="1300"/>
              <a:t>Zeitspielräume</a:t>
            </a:r>
          </a:p>
        </p:txBody>
      </p:sp>
      <p:sp>
        <p:nvSpPr>
          <p:cNvPr id="9227" name="Rectangle 14"/>
          <p:cNvSpPr>
            <a:spLocks noChangeArrowheads="1"/>
          </p:cNvSpPr>
          <p:nvPr/>
        </p:nvSpPr>
        <p:spPr bwMode="auto">
          <a:xfrm>
            <a:off x="6022975" y="590550"/>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Selbstreflexion,</a:t>
            </a:r>
            <a:br>
              <a:rPr lang="de-CH" sz="1300"/>
            </a:br>
            <a:r>
              <a:rPr lang="de-CH" sz="1300"/>
              <a:t>Bewusstsein der </a:t>
            </a:r>
            <a:br>
              <a:rPr lang="de-CH" sz="1300"/>
            </a:br>
            <a:r>
              <a:rPr lang="de-CH" sz="1300"/>
              <a:t>Schwierigkeiten</a:t>
            </a:r>
          </a:p>
        </p:txBody>
      </p:sp>
      <p:sp>
        <p:nvSpPr>
          <p:cNvPr id="9226" name="Text Box 15"/>
          <p:cNvSpPr txBox="1">
            <a:spLocks noChangeArrowheads="1"/>
          </p:cNvSpPr>
          <p:nvPr/>
        </p:nvSpPr>
        <p:spPr bwMode="auto">
          <a:xfrm>
            <a:off x="5875338" y="-36513"/>
            <a:ext cx="2862262" cy="704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Adäquate Risikowahrnehmung</a:t>
            </a:r>
          </a:p>
          <a:p>
            <a:pPr eaLnBrk="1" hangingPunct="1">
              <a:buFontTx/>
              <a:buChar char="•"/>
            </a:pPr>
            <a:r>
              <a:rPr lang="de-CH" sz="1300"/>
              <a:t>Realistische Selbsteinschätzung</a:t>
            </a:r>
          </a:p>
          <a:p>
            <a:pPr eaLnBrk="1" hangingPunct="1">
              <a:buFontTx/>
              <a:buChar char="•"/>
            </a:pPr>
            <a:r>
              <a:rPr lang="de-CH" sz="1300"/>
              <a:t>Health Literacy</a:t>
            </a:r>
          </a:p>
        </p:txBody>
      </p:sp>
      <p:grpSp>
        <p:nvGrpSpPr>
          <p:cNvPr id="2" name="Gruppieren 4"/>
          <p:cNvGrpSpPr>
            <a:grpSpLocks/>
          </p:cNvGrpSpPr>
          <p:nvPr/>
        </p:nvGrpSpPr>
        <p:grpSpPr bwMode="auto">
          <a:xfrm>
            <a:off x="579438" y="338138"/>
            <a:ext cx="3197225" cy="4892675"/>
            <a:chOff x="22225" y="317500"/>
            <a:chExt cx="3197225" cy="4892675"/>
          </a:xfrm>
        </p:grpSpPr>
        <p:sp>
          <p:nvSpPr>
            <p:cNvPr id="9221" name="Rectangle 8"/>
            <p:cNvSpPr>
              <a:spLocks noChangeArrowheads="1"/>
            </p:cNvSpPr>
            <p:nvPr/>
          </p:nvSpPr>
          <p:spPr bwMode="auto">
            <a:xfrm>
              <a:off x="581025" y="1160462"/>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Günstige </a:t>
              </a:r>
              <a:br>
                <a:rPr lang="de-CH" sz="1300"/>
              </a:br>
              <a:r>
                <a:rPr lang="de-CH" sz="1300"/>
                <a:t>Lebens-</a:t>
              </a:r>
              <a:br>
                <a:rPr lang="de-CH" sz="1300"/>
              </a:br>
              <a:r>
                <a:rPr lang="de-CH" sz="1300"/>
                <a:t>bedingungen</a:t>
              </a:r>
            </a:p>
          </p:txBody>
        </p:sp>
        <p:grpSp>
          <p:nvGrpSpPr>
            <p:cNvPr id="9245" name="Gruppieren 3"/>
            <p:cNvGrpSpPr>
              <a:grpSpLocks/>
            </p:cNvGrpSpPr>
            <p:nvPr/>
          </p:nvGrpSpPr>
          <p:grpSpPr bwMode="auto">
            <a:xfrm>
              <a:off x="22225" y="317500"/>
              <a:ext cx="3197225" cy="4892675"/>
              <a:chOff x="22225" y="317500"/>
              <a:chExt cx="3197225" cy="4892675"/>
            </a:xfrm>
          </p:grpSpPr>
          <p:sp>
            <p:nvSpPr>
              <p:cNvPr id="9246" name="Text Box 9"/>
              <p:cNvSpPr txBox="1">
                <a:spLocks noChangeArrowheads="1"/>
              </p:cNvSpPr>
              <p:nvPr/>
            </p:nvSpPr>
            <p:spPr bwMode="auto">
              <a:xfrm>
                <a:off x="433388" y="317500"/>
                <a:ext cx="2786062"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Ökonomische Ressourcen</a:t>
                </a:r>
              </a:p>
              <a:p>
                <a:pPr eaLnBrk="1" hangingPunct="1">
                  <a:buFontTx/>
                  <a:buChar char="•"/>
                </a:pPr>
                <a:r>
                  <a:rPr lang="de-CH" sz="1300"/>
                  <a:t>Gesundheitsförderliche Umwelt</a:t>
                </a:r>
              </a:p>
              <a:p>
                <a:pPr eaLnBrk="1" hangingPunct="1">
                  <a:buFontTx/>
                  <a:buChar char="•"/>
                </a:pPr>
                <a:r>
                  <a:rPr lang="de-CH" sz="1300"/>
                  <a:t>Berufliche Perspektive</a:t>
                </a:r>
              </a:p>
              <a:p>
                <a:pPr eaLnBrk="1" hangingPunct="1">
                  <a:buFontTx/>
                  <a:buChar char="•"/>
                </a:pPr>
                <a:r>
                  <a:rPr lang="de-CH" sz="1300"/>
                  <a:t>Erwerbstätigkeit</a:t>
                </a:r>
              </a:p>
            </p:txBody>
          </p:sp>
          <p:sp>
            <p:nvSpPr>
              <p:cNvPr id="3" name="Rectangle 16"/>
              <p:cNvSpPr>
                <a:spLocks noChangeArrowheads="1"/>
              </p:cNvSpPr>
              <p:nvPr/>
            </p:nvSpPr>
            <p:spPr bwMode="auto">
              <a:xfrm>
                <a:off x="160337" y="2693987"/>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Wertvolle </a:t>
                </a:r>
                <a:br>
                  <a:rPr lang="de-CH" sz="1300"/>
                </a:br>
                <a:r>
                  <a:rPr lang="de-CH" sz="1300"/>
                  <a:t>Beziehungen</a:t>
                </a:r>
              </a:p>
            </p:txBody>
          </p:sp>
          <p:sp>
            <p:nvSpPr>
              <p:cNvPr id="9248" name="Text Box 17"/>
              <p:cNvSpPr txBox="1">
                <a:spLocks noChangeArrowheads="1"/>
              </p:cNvSpPr>
              <p:nvPr/>
            </p:nvSpPr>
            <p:spPr bwMode="auto">
              <a:xfrm>
                <a:off x="22225" y="2233613"/>
                <a:ext cx="20256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Soziale Unterstützung</a:t>
                </a:r>
              </a:p>
              <a:p>
                <a:pPr eaLnBrk="1" hangingPunct="1">
                  <a:buFontTx/>
                  <a:buChar char="•"/>
                </a:pPr>
                <a:r>
                  <a:rPr lang="de-CH" sz="1300"/>
                  <a:t>Modelle</a:t>
                </a:r>
              </a:p>
            </p:txBody>
          </p:sp>
          <p:sp>
            <p:nvSpPr>
              <p:cNvPr id="4" name="Rectangle 18"/>
              <p:cNvSpPr>
                <a:spLocks noChangeArrowheads="1"/>
              </p:cNvSpPr>
              <p:nvPr/>
            </p:nvSpPr>
            <p:spPr bwMode="auto">
              <a:xfrm>
                <a:off x="160337" y="4202112"/>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dirty="0"/>
                  <a:t>Günstiges</a:t>
                </a:r>
                <a:br>
                  <a:rPr lang="de-CH" sz="1300" dirty="0"/>
                </a:br>
                <a:r>
                  <a:rPr lang="de-CH" sz="1300" dirty="0"/>
                  <a:t>Beziehungs-</a:t>
                </a:r>
              </a:p>
              <a:p>
                <a:pPr>
                  <a:defRPr/>
                </a:pPr>
                <a:r>
                  <a:rPr lang="de-CH" sz="1300" dirty="0"/>
                  <a:t>verhalten</a:t>
                </a:r>
              </a:p>
            </p:txBody>
          </p:sp>
          <p:sp>
            <p:nvSpPr>
              <p:cNvPr id="9250" name="Text Box 19"/>
              <p:cNvSpPr txBox="1">
                <a:spLocks noChangeArrowheads="1"/>
              </p:cNvSpPr>
              <p:nvPr/>
            </p:nvSpPr>
            <p:spPr bwMode="auto">
              <a:xfrm>
                <a:off x="25400" y="3940175"/>
                <a:ext cx="17653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Soziale Einbettung</a:t>
                </a:r>
              </a:p>
            </p:txBody>
          </p:sp>
        </p:grpSp>
      </p:grpSp>
      <p:sp>
        <p:nvSpPr>
          <p:cNvPr id="9233" name="Rectangle 20"/>
          <p:cNvSpPr>
            <a:spLocks noChangeArrowheads="1"/>
          </p:cNvSpPr>
          <p:nvPr/>
        </p:nvSpPr>
        <p:spPr bwMode="auto">
          <a:xfrm>
            <a:off x="3844925" y="6445250"/>
            <a:ext cx="1600200" cy="100965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Funktionale </a:t>
            </a:r>
            <a:br>
              <a:rPr lang="de-CH" sz="1300"/>
            </a:br>
            <a:r>
              <a:rPr lang="de-CH" sz="1300"/>
              <a:t>Gedanken und </a:t>
            </a:r>
            <a:br>
              <a:rPr lang="de-CH" sz="1300"/>
            </a:br>
            <a:r>
              <a:rPr lang="de-CH" sz="1300"/>
              <a:t>Überzeugungen</a:t>
            </a:r>
          </a:p>
        </p:txBody>
      </p:sp>
      <p:sp>
        <p:nvSpPr>
          <p:cNvPr id="9229" name="Text Box 21"/>
          <p:cNvSpPr txBox="1">
            <a:spLocks noChangeArrowheads="1"/>
          </p:cNvSpPr>
          <p:nvPr/>
        </p:nvSpPr>
        <p:spPr bwMode="auto">
          <a:xfrm>
            <a:off x="3709988" y="5995988"/>
            <a:ext cx="1709737"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Internale Kontroll-</a:t>
            </a:r>
            <a:br>
              <a:rPr lang="de-CH" sz="1300"/>
            </a:br>
            <a:r>
              <a:rPr lang="de-CH" sz="1300"/>
              <a:t> überzeugung</a:t>
            </a:r>
          </a:p>
        </p:txBody>
      </p:sp>
      <p:sp>
        <p:nvSpPr>
          <p:cNvPr id="9235" name="Rectangle 22"/>
          <p:cNvSpPr>
            <a:spLocks noChangeArrowheads="1"/>
          </p:cNvSpPr>
          <p:nvPr/>
        </p:nvSpPr>
        <p:spPr bwMode="auto">
          <a:xfrm>
            <a:off x="6022975" y="6445250"/>
            <a:ext cx="1600200" cy="100965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Motivationale </a:t>
            </a:r>
            <a:br>
              <a:rPr lang="de-CH" sz="1300"/>
            </a:br>
            <a:r>
              <a:rPr lang="de-CH" sz="1300"/>
              <a:t>Bereitschaften </a:t>
            </a:r>
            <a:br>
              <a:rPr lang="de-CH" sz="1300"/>
            </a:br>
            <a:r>
              <a:rPr lang="de-CH" sz="1300"/>
              <a:t>und Stärken</a:t>
            </a:r>
          </a:p>
        </p:txBody>
      </p:sp>
      <p:sp>
        <p:nvSpPr>
          <p:cNvPr id="9231" name="Text Box 23"/>
          <p:cNvSpPr txBox="1">
            <a:spLocks noChangeArrowheads="1"/>
          </p:cNvSpPr>
          <p:nvPr/>
        </p:nvSpPr>
        <p:spPr bwMode="auto">
          <a:xfrm>
            <a:off x="5888038" y="6183313"/>
            <a:ext cx="172561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Selbstwirksamkeit</a:t>
            </a:r>
          </a:p>
        </p:txBody>
      </p:sp>
      <p:sp>
        <p:nvSpPr>
          <p:cNvPr id="9237" name="Rectangle 24"/>
          <p:cNvSpPr>
            <a:spLocks noChangeArrowheads="1"/>
          </p:cNvSpPr>
          <p:nvPr/>
        </p:nvSpPr>
        <p:spPr bwMode="auto">
          <a:xfrm>
            <a:off x="8537575" y="5730875"/>
            <a:ext cx="1601788"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dirty="0"/>
              <a:t>Schwach </a:t>
            </a:r>
            <a:br>
              <a:rPr lang="de-CH" sz="1300" dirty="0"/>
            </a:br>
            <a:r>
              <a:rPr lang="de-CH" sz="1300" dirty="0"/>
              <a:t>ausgeprägte </a:t>
            </a:r>
            <a:br>
              <a:rPr lang="de-CH" sz="1300" dirty="0"/>
            </a:br>
            <a:r>
              <a:rPr lang="de-CH" sz="1300" dirty="0"/>
              <a:t>Vermeidung</a:t>
            </a:r>
          </a:p>
        </p:txBody>
      </p:sp>
      <p:sp>
        <p:nvSpPr>
          <p:cNvPr id="5" name="Text Box 25"/>
          <p:cNvSpPr txBox="1">
            <a:spLocks noChangeArrowheads="1"/>
          </p:cNvSpPr>
          <p:nvPr/>
        </p:nvSpPr>
        <p:spPr bwMode="auto">
          <a:xfrm>
            <a:off x="8397875" y="5272088"/>
            <a:ext cx="2230438"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Bewältigungskompetenz</a:t>
            </a:r>
          </a:p>
          <a:p>
            <a:pPr eaLnBrk="1" hangingPunct="1">
              <a:buFontTx/>
              <a:buChar char="•"/>
            </a:pPr>
            <a:r>
              <a:rPr lang="de-CH" sz="1300"/>
              <a:t>Situationskontrolle</a:t>
            </a:r>
          </a:p>
        </p:txBody>
      </p:sp>
      <p:sp>
        <p:nvSpPr>
          <p:cNvPr id="9239" name="Rectangle 26"/>
          <p:cNvSpPr>
            <a:spLocks noChangeArrowheads="1"/>
          </p:cNvSpPr>
          <p:nvPr/>
        </p:nvSpPr>
        <p:spPr bwMode="auto">
          <a:xfrm>
            <a:off x="8936038" y="2714625"/>
            <a:ext cx="1600200" cy="10080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a:t>Bereiche mit </a:t>
            </a:r>
            <a:br>
              <a:rPr lang="de-CH" sz="1300"/>
            </a:br>
            <a:r>
              <a:rPr lang="de-CH" sz="1300"/>
              <a:t>Wohlbefinden</a:t>
            </a:r>
          </a:p>
        </p:txBody>
      </p:sp>
      <p:sp>
        <p:nvSpPr>
          <p:cNvPr id="9240" name="Rectangle 27"/>
          <p:cNvSpPr>
            <a:spLocks noChangeArrowheads="1"/>
          </p:cNvSpPr>
          <p:nvPr/>
        </p:nvSpPr>
        <p:spPr bwMode="auto">
          <a:xfrm>
            <a:off x="8936038" y="4221163"/>
            <a:ext cx="1600200" cy="1008062"/>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lIns="104306" tIns="52153" rIns="104306" bIns="52153" anchor="ctr"/>
          <a:lstStyle/>
          <a:p>
            <a:pPr>
              <a:defRPr/>
            </a:pPr>
            <a:r>
              <a:rPr lang="de-CH" sz="1300" dirty="0"/>
              <a:t>Nicht vorhandene </a:t>
            </a:r>
            <a:br>
              <a:rPr lang="de-CH" sz="1300" dirty="0"/>
            </a:br>
            <a:r>
              <a:rPr lang="de-CH" sz="1300" dirty="0"/>
              <a:t>oder </a:t>
            </a:r>
            <a:br>
              <a:rPr lang="de-CH" sz="1300" dirty="0"/>
            </a:br>
            <a:r>
              <a:rPr lang="de-CH" sz="1300" dirty="0"/>
              <a:t>abgeschwächte </a:t>
            </a:r>
            <a:br>
              <a:rPr lang="de-CH" sz="1300" dirty="0"/>
            </a:br>
            <a:r>
              <a:rPr lang="de-CH" sz="1300" dirty="0"/>
              <a:t>Symptome</a:t>
            </a:r>
          </a:p>
        </p:txBody>
      </p:sp>
      <p:grpSp>
        <p:nvGrpSpPr>
          <p:cNvPr id="29" name="Gruppieren 28"/>
          <p:cNvGrpSpPr>
            <a:grpSpLocks/>
          </p:cNvGrpSpPr>
          <p:nvPr/>
        </p:nvGrpSpPr>
        <p:grpSpPr bwMode="auto">
          <a:xfrm>
            <a:off x="584200" y="334963"/>
            <a:ext cx="3197225" cy="4892675"/>
            <a:chOff x="22225" y="317500"/>
            <a:chExt cx="3197225" cy="4892675"/>
          </a:xfrm>
        </p:grpSpPr>
        <p:sp>
          <p:nvSpPr>
            <p:cNvPr id="30" name="Rectangle 8"/>
            <p:cNvSpPr>
              <a:spLocks noChangeArrowheads="1"/>
            </p:cNvSpPr>
            <p:nvPr/>
          </p:nvSpPr>
          <p:spPr bwMode="auto">
            <a:xfrm>
              <a:off x="581025" y="1160462"/>
              <a:ext cx="1600200" cy="1008063"/>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104306" tIns="52153" rIns="104306" bIns="52153" anchor="ctr"/>
            <a:lstStyle/>
            <a:p>
              <a:pPr>
                <a:defRPr/>
              </a:pPr>
              <a:r>
                <a:rPr lang="de-CH" sz="1300"/>
                <a:t>Günstige </a:t>
              </a:r>
              <a:br>
                <a:rPr lang="de-CH" sz="1300"/>
              </a:br>
              <a:r>
                <a:rPr lang="de-CH" sz="1300"/>
                <a:t>Lebens-</a:t>
              </a:r>
              <a:br>
                <a:rPr lang="de-CH" sz="1300"/>
              </a:br>
              <a:r>
                <a:rPr lang="de-CH" sz="1300"/>
                <a:t>bedingungen</a:t>
              </a:r>
            </a:p>
          </p:txBody>
        </p:sp>
        <p:grpSp>
          <p:nvGrpSpPr>
            <p:cNvPr id="9238" name="Gruppieren 30"/>
            <p:cNvGrpSpPr>
              <a:grpSpLocks/>
            </p:cNvGrpSpPr>
            <p:nvPr/>
          </p:nvGrpSpPr>
          <p:grpSpPr bwMode="auto">
            <a:xfrm>
              <a:off x="22225" y="317500"/>
              <a:ext cx="3197225" cy="4892675"/>
              <a:chOff x="22225" y="317500"/>
              <a:chExt cx="3197225" cy="4892675"/>
            </a:xfrm>
          </p:grpSpPr>
          <p:sp>
            <p:nvSpPr>
              <p:cNvPr id="6" name="Text Box 9"/>
              <p:cNvSpPr txBox="1">
                <a:spLocks noChangeArrowheads="1"/>
              </p:cNvSpPr>
              <p:nvPr/>
            </p:nvSpPr>
            <p:spPr bwMode="auto">
              <a:xfrm>
                <a:off x="433388" y="317500"/>
                <a:ext cx="2786062"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Ökonomische Ressourcen</a:t>
                </a:r>
              </a:p>
              <a:p>
                <a:pPr eaLnBrk="1" hangingPunct="1">
                  <a:buFontTx/>
                  <a:buChar char="•"/>
                </a:pPr>
                <a:r>
                  <a:rPr lang="de-CH" sz="1300"/>
                  <a:t>Gesundheitsförderliche Umwelt</a:t>
                </a:r>
              </a:p>
              <a:p>
                <a:pPr eaLnBrk="1" hangingPunct="1">
                  <a:buFontTx/>
                  <a:buChar char="•"/>
                </a:pPr>
                <a:r>
                  <a:rPr lang="de-CH" sz="1300"/>
                  <a:t>Berufliche Perspektive</a:t>
                </a:r>
              </a:p>
              <a:p>
                <a:pPr eaLnBrk="1" hangingPunct="1">
                  <a:buFontTx/>
                  <a:buChar char="•"/>
                </a:pPr>
                <a:r>
                  <a:rPr lang="de-CH" sz="1300"/>
                  <a:t>Erwerbstätigkeit</a:t>
                </a:r>
              </a:p>
            </p:txBody>
          </p:sp>
          <p:sp>
            <p:nvSpPr>
              <p:cNvPr id="33" name="Rectangle 16"/>
              <p:cNvSpPr>
                <a:spLocks noChangeArrowheads="1"/>
              </p:cNvSpPr>
              <p:nvPr/>
            </p:nvSpPr>
            <p:spPr bwMode="auto">
              <a:xfrm>
                <a:off x="160338" y="2693987"/>
                <a:ext cx="1600200" cy="1008063"/>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104306" tIns="52153" rIns="104306" bIns="52153" anchor="ctr"/>
              <a:lstStyle/>
              <a:p>
                <a:pPr>
                  <a:defRPr/>
                </a:pPr>
                <a:r>
                  <a:rPr lang="de-CH" sz="1300"/>
                  <a:t>Wertvolle </a:t>
                </a:r>
                <a:br>
                  <a:rPr lang="de-CH" sz="1300"/>
                </a:br>
                <a:r>
                  <a:rPr lang="de-CH" sz="1300"/>
                  <a:t>Beziehungen</a:t>
                </a:r>
              </a:p>
            </p:txBody>
          </p:sp>
          <p:sp>
            <p:nvSpPr>
              <p:cNvPr id="9241" name="Text Box 17"/>
              <p:cNvSpPr txBox="1">
                <a:spLocks noChangeArrowheads="1"/>
              </p:cNvSpPr>
              <p:nvPr/>
            </p:nvSpPr>
            <p:spPr bwMode="auto">
              <a:xfrm>
                <a:off x="22225" y="2233613"/>
                <a:ext cx="20256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Soziale Unterstützung</a:t>
                </a:r>
              </a:p>
              <a:p>
                <a:pPr eaLnBrk="1" hangingPunct="1">
                  <a:buFontTx/>
                  <a:buChar char="•"/>
                </a:pPr>
                <a:r>
                  <a:rPr lang="de-CH" sz="1300"/>
                  <a:t>Modelle</a:t>
                </a:r>
              </a:p>
            </p:txBody>
          </p:sp>
          <p:sp>
            <p:nvSpPr>
              <p:cNvPr id="35" name="Rectangle 18"/>
              <p:cNvSpPr>
                <a:spLocks noChangeArrowheads="1"/>
              </p:cNvSpPr>
              <p:nvPr/>
            </p:nvSpPr>
            <p:spPr bwMode="auto">
              <a:xfrm>
                <a:off x="160338" y="4202112"/>
                <a:ext cx="1600200" cy="1008063"/>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none" lIns="104306" tIns="52153" rIns="104306" bIns="52153" anchor="ctr"/>
              <a:lstStyle/>
              <a:p>
                <a:pPr>
                  <a:defRPr/>
                </a:pPr>
                <a:r>
                  <a:rPr lang="de-CH" sz="1300" dirty="0"/>
                  <a:t>Günstiges</a:t>
                </a:r>
                <a:br>
                  <a:rPr lang="de-CH" sz="1300" dirty="0"/>
                </a:br>
                <a:r>
                  <a:rPr lang="de-CH" sz="1300" dirty="0"/>
                  <a:t>Beziehungs-</a:t>
                </a:r>
              </a:p>
              <a:p>
                <a:pPr>
                  <a:defRPr/>
                </a:pPr>
                <a:r>
                  <a:rPr lang="de-CH" sz="1300" dirty="0"/>
                  <a:t>verhalten</a:t>
                </a:r>
              </a:p>
            </p:txBody>
          </p:sp>
          <p:sp>
            <p:nvSpPr>
              <p:cNvPr id="9243" name="Text Box 19"/>
              <p:cNvSpPr txBox="1">
                <a:spLocks noChangeArrowheads="1"/>
              </p:cNvSpPr>
              <p:nvPr/>
            </p:nvSpPr>
            <p:spPr bwMode="auto">
              <a:xfrm>
                <a:off x="25400" y="3940175"/>
                <a:ext cx="17653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4306" tIns="52153" rIns="104306" bIns="52153">
                <a:spAutoFit/>
              </a:bodyPr>
              <a:lstStyle>
                <a:lvl1pPr eaLnBrk="0" hangingPunct="0">
                  <a:defRPr sz="1200" b="1">
                    <a:solidFill>
                      <a:schemeClr val="tx1"/>
                    </a:solidFill>
                    <a:latin typeface="Arial" pitchFamily="34" charset="0"/>
                  </a:defRPr>
                </a:lvl1pPr>
                <a:lvl2pPr marL="742950" indent="-285750" eaLnBrk="0" hangingPunct="0">
                  <a:defRPr sz="1200" b="1">
                    <a:solidFill>
                      <a:schemeClr val="tx1"/>
                    </a:solidFill>
                    <a:latin typeface="Arial" pitchFamily="34" charset="0"/>
                  </a:defRPr>
                </a:lvl2pPr>
                <a:lvl3pPr marL="1143000" indent="-228600" eaLnBrk="0" hangingPunct="0">
                  <a:defRPr sz="1200" b="1">
                    <a:solidFill>
                      <a:schemeClr val="tx1"/>
                    </a:solidFill>
                    <a:latin typeface="Arial" pitchFamily="34" charset="0"/>
                  </a:defRPr>
                </a:lvl3pPr>
                <a:lvl4pPr marL="1600200" indent="-228600" eaLnBrk="0" hangingPunct="0">
                  <a:defRPr sz="1200" b="1">
                    <a:solidFill>
                      <a:schemeClr val="tx1"/>
                    </a:solidFill>
                    <a:latin typeface="Arial" pitchFamily="34" charset="0"/>
                  </a:defRPr>
                </a:lvl4pPr>
                <a:lvl5pPr marL="2057400" indent="-228600" eaLnBrk="0" hangingPunct="0">
                  <a:defRPr sz="1200" b="1">
                    <a:solidFill>
                      <a:schemeClr val="tx1"/>
                    </a:solidFill>
                    <a:latin typeface="Arial" pitchFamily="34" charset="0"/>
                  </a:defRPr>
                </a:lvl5pPr>
                <a:lvl6pPr marL="2514600" indent="-228600" algn="ctr" eaLnBrk="0" fontAlgn="base" hangingPunct="0">
                  <a:spcBef>
                    <a:spcPct val="0"/>
                  </a:spcBef>
                  <a:spcAft>
                    <a:spcPct val="0"/>
                  </a:spcAft>
                  <a:defRPr sz="1200" b="1">
                    <a:solidFill>
                      <a:schemeClr val="tx1"/>
                    </a:solidFill>
                    <a:latin typeface="Arial" pitchFamily="34" charset="0"/>
                  </a:defRPr>
                </a:lvl6pPr>
                <a:lvl7pPr marL="2971800" indent="-228600" algn="ctr" eaLnBrk="0" fontAlgn="base" hangingPunct="0">
                  <a:spcBef>
                    <a:spcPct val="0"/>
                  </a:spcBef>
                  <a:spcAft>
                    <a:spcPct val="0"/>
                  </a:spcAft>
                  <a:defRPr sz="1200" b="1">
                    <a:solidFill>
                      <a:schemeClr val="tx1"/>
                    </a:solidFill>
                    <a:latin typeface="Arial" pitchFamily="34" charset="0"/>
                  </a:defRPr>
                </a:lvl7pPr>
                <a:lvl8pPr marL="3429000" indent="-228600" algn="ctr" eaLnBrk="0" fontAlgn="base" hangingPunct="0">
                  <a:spcBef>
                    <a:spcPct val="0"/>
                  </a:spcBef>
                  <a:spcAft>
                    <a:spcPct val="0"/>
                  </a:spcAft>
                  <a:defRPr sz="1200" b="1">
                    <a:solidFill>
                      <a:schemeClr val="tx1"/>
                    </a:solidFill>
                    <a:latin typeface="Arial" pitchFamily="34" charset="0"/>
                  </a:defRPr>
                </a:lvl8pPr>
                <a:lvl9pPr marL="3886200" indent="-228600" algn="ctr" eaLnBrk="0" fontAlgn="base" hangingPunct="0">
                  <a:spcBef>
                    <a:spcPct val="0"/>
                  </a:spcBef>
                  <a:spcAft>
                    <a:spcPct val="0"/>
                  </a:spcAft>
                  <a:defRPr sz="1200" b="1">
                    <a:solidFill>
                      <a:schemeClr val="tx1"/>
                    </a:solidFill>
                    <a:latin typeface="Arial" pitchFamily="34" charset="0"/>
                  </a:defRPr>
                </a:lvl9pPr>
              </a:lstStyle>
              <a:p>
                <a:pPr eaLnBrk="1" hangingPunct="1">
                  <a:buFontTx/>
                  <a:buChar char="•"/>
                </a:pPr>
                <a:r>
                  <a:rPr lang="de-CH" sz="1300"/>
                  <a:t>Soziale Einbettung</a:t>
                </a:r>
              </a:p>
            </p:txBody>
          </p:sp>
        </p:grpSp>
      </p:grpSp>
    </p:spTree>
    <p:extLst>
      <p:ext uri="{BB962C8B-B14F-4D97-AF65-F5344CB8AC3E}">
        <p14:creationId xmlns:p14="http://schemas.microsoft.com/office/powerpoint/2010/main" val="6967998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Richter &amp; Hurrelmann (2007)</a:t>
            </a:r>
            <a:endParaRPr lang="de-CH" dirty="0"/>
          </a:p>
        </p:txBody>
      </p:sp>
      <p:sp>
        <p:nvSpPr>
          <p:cNvPr id="3" name="Inhaltsplatzhalter 2"/>
          <p:cNvSpPr>
            <a:spLocks noGrp="1"/>
          </p:cNvSpPr>
          <p:nvPr>
            <p:ph idx="1"/>
          </p:nvPr>
        </p:nvSpPr>
        <p:spPr>
          <a:xfrm>
            <a:off x="813370" y="1692275"/>
            <a:ext cx="9213850" cy="5184775"/>
          </a:xfrm>
        </p:spPr>
        <p:txBody>
          <a:bodyPr/>
          <a:lstStyle/>
          <a:p>
            <a:pPr marL="0" indent="0">
              <a:buNone/>
            </a:pPr>
            <a:r>
              <a:rPr lang="de-CH" sz="2000" dirty="0" smtClean="0"/>
              <a:t>Weitaus wichtiger [als die Bereitstellung und Finanzierung </a:t>
            </a:r>
            <a:r>
              <a:rPr lang="de-CH" sz="2000" u="sng" dirty="0" smtClean="0"/>
              <a:t>medizinischer Versorgungsleistungen</a:t>
            </a:r>
            <a:r>
              <a:rPr lang="de-CH" sz="2000" dirty="0" smtClean="0"/>
              <a:t>] für die Gesundheit der Bevölkerung ist jedoch die Tatsache</a:t>
            </a:r>
            <a:r>
              <a:rPr lang="de-CH" sz="2000" dirty="0"/>
              <a:t>, </a:t>
            </a:r>
            <a:r>
              <a:rPr lang="de-CH" sz="2000" dirty="0" smtClean="0"/>
              <a:t>dass </a:t>
            </a:r>
            <a:r>
              <a:rPr lang="de-CH" sz="2000" dirty="0"/>
              <a:t>die </a:t>
            </a:r>
            <a:r>
              <a:rPr lang="de-CH" sz="2000" u="sng" dirty="0"/>
              <a:t>sozialen und </a:t>
            </a:r>
            <a:r>
              <a:rPr lang="de-CH" sz="2000" u="sng" dirty="0" smtClean="0"/>
              <a:t>wirtschaftlichen </a:t>
            </a:r>
            <a:r>
              <a:rPr lang="de-CH" sz="2000" u="sng" dirty="0"/>
              <a:t>Bedingungen</a:t>
            </a:r>
            <a:r>
              <a:rPr lang="de-CH" sz="2000" dirty="0"/>
              <a:t>, wie sie sich in den </a:t>
            </a:r>
            <a:r>
              <a:rPr lang="de-CH" sz="2000" dirty="0" smtClean="0"/>
              <a:t>gegebenen </a:t>
            </a:r>
            <a:r>
              <a:rPr lang="de-CH" sz="2000" dirty="0"/>
              <a:t>sozialen Ungleichheiten widerspiegeln, die </a:t>
            </a:r>
            <a:r>
              <a:rPr lang="de-CH" sz="2000" dirty="0" smtClean="0"/>
              <a:t>Menschen </a:t>
            </a:r>
            <a:r>
              <a:rPr lang="de-CH" sz="2000" dirty="0"/>
              <a:t>krank und hilfebedürftig </a:t>
            </a:r>
            <a:r>
              <a:rPr lang="de-CH" sz="2000" dirty="0" smtClean="0"/>
              <a:t>machen </a:t>
            </a:r>
            <a:r>
              <a:rPr lang="de-CH" sz="2000" dirty="0"/>
              <a:t>können. Es existiert ein deutliches </a:t>
            </a:r>
            <a:r>
              <a:rPr lang="de-CH" sz="2000" dirty="0" smtClean="0"/>
              <a:t>Missverhältnis zwischen </a:t>
            </a:r>
            <a:r>
              <a:rPr lang="de-CH" sz="2000" dirty="0"/>
              <a:t>der Bedeutung der </a:t>
            </a:r>
            <a:r>
              <a:rPr lang="de-CH" sz="2000" u="sng" dirty="0" smtClean="0"/>
              <a:t>Ursachen </a:t>
            </a:r>
            <a:r>
              <a:rPr lang="de-CH" sz="2000" u="sng" dirty="0"/>
              <a:t>von Krankheit</a:t>
            </a:r>
            <a:r>
              <a:rPr lang="de-CH" sz="2000" dirty="0"/>
              <a:t> und Tod (etwa Rauchen, körperliche Aktivität, </a:t>
            </a:r>
            <a:r>
              <a:rPr lang="de-CH" sz="2000" dirty="0" smtClean="0"/>
              <a:t>Ernährung</a:t>
            </a:r>
            <a:r>
              <a:rPr lang="de-CH" sz="2000" dirty="0"/>
              <a:t>, </a:t>
            </a:r>
            <a:r>
              <a:rPr lang="de-CH" sz="2000" dirty="0" smtClean="0"/>
              <a:t>Disposition </a:t>
            </a:r>
            <a:r>
              <a:rPr lang="de-CH" sz="2000" dirty="0"/>
              <a:t>gegenüber toxischen Stoffen) und der </a:t>
            </a:r>
            <a:r>
              <a:rPr lang="de-CH" sz="2000" u="sng" dirty="0" smtClean="0"/>
              <a:t>Verteilung </a:t>
            </a:r>
            <a:r>
              <a:rPr lang="de-CH" sz="2000" u="sng" dirty="0"/>
              <a:t>von Ressourcen</a:t>
            </a:r>
            <a:r>
              <a:rPr lang="de-CH" sz="2000" dirty="0"/>
              <a:t> im </a:t>
            </a:r>
            <a:r>
              <a:rPr lang="de-CH" sz="2000" dirty="0" smtClean="0"/>
              <a:t>Gesundheitssystem</a:t>
            </a:r>
            <a:r>
              <a:rPr lang="de-CH" sz="2000" dirty="0"/>
              <a:t>. </a:t>
            </a:r>
            <a:r>
              <a:rPr lang="de-CH" sz="2000" u="sng" dirty="0"/>
              <a:t>Die meisten Ressourcen werden zur </a:t>
            </a:r>
            <a:r>
              <a:rPr lang="de-CH" sz="2000" u="sng" dirty="0" smtClean="0"/>
              <a:t>Behandlung </a:t>
            </a:r>
            <a:r>
              <a:rPr lang="de-CH" sz="2000" u="sng" dirty="0"/>
              <a:t>von Krankheiten verwendet</a:t>
            </a:r>
            <a:r>
              <a:rPr lang="de-CH" sz="2000" dirty="0"/>
              <a:t>, </a:t>
            </a:r>
            <a:r>
              <a:rPr lang="de-CH" sz="2000" dirty="0" smtClean="0"/>
              <a:t>während </a:t>
            </a:r>
            <a:r>
              <a:rPr lang="de-CH" sz="2000" dirty="0"/>
              <a:t>nur wenige sich mit den </a:t>
            </a:r>
            <a:r>
              <a:rPr lang="de-CH" sz="2000" dirty="0" smtClean="0"/>
              <a:t>vorgelagerten </a:t>
            </a:r>
            <a:r>
              <a:rPr lang="de-CH" sz="2000" dirty="0"/>
              <a:t>Determinanten der Krankheiten befassen. Um </a:t>
            </a:r>
            <a:r>
              <a:rPr lang="de-CH" sz="2000" dirty="0" smtClean="0"/>
              <a:t>diese Risikofaktoren  </a:t>
            </a:r>
            <a:r>
              <a:rPr lang="de-CH" sz="2000" dirty="0"/>
              <a:t>modifizieren </a:t>
            </a:r>
            <a:r>
              <a:rPr lang="de-CH" sz="2000" dirty="0" smtClean="0"/>
              <a:t>zu </a:t>
            </a:r>
            <a:r>
              <a:rPr lang="de-CH" sz="2000" dirty="0"/>
              <a:t>können, muss ein Blick über den Tellerrand der biomedizinischen </a:t>
            </a:r>
            <a:r>
              <a:rPr lang="de-CH" sz="2000" dirty="0" smtClean="0"/>
              <a:t>Forschung </a:t>
            </a:r>
            <a:r>
              <a:rPr lang="de-CH" sz="2000" dirty="0"/>
              <a:t>gewagt </a:t>
            </a:r>
            <a:r>
              <a:rPr lang="de-CH" sz="2000" dirty="0" smtClean="0"/>
              <a:t>werden</a:t>
            </a:r>
            <a:r>
              <a:rPr lang="de-CH" sz="2000" dirty="0"/>
              <a:t>. Nur </a:t>
            </a:r>
            <a:r>
              <a:rPr lang="de-CH" sz="2000" dirty="0" smtClean="0"/>
              <a:t>so </a:t>
            </a:r>
            <a:r>
              <a:rPr lang="de-CH" sz="2000" dirty="0"/>
              <a:t>geraten </a:t>
            </a:r>
            <a:r>
              <a:rPr lang="de-CH" sz="2000" u="sng" dirty="0"/>
              <a:t>die "wahren" </a:t>
            </a:r>
            <a:r>
              <a:rPr lang="de-CH" sz="2000" u="sng" dirty="0" smtClean="0"/>
              <a:t>Determinanten </a:t>
            </a:r>
            <a:r>
              <a:rPr lang="de-CH" sz="2000" u="sng" dirty="0"/>
              <a:t>der Gesundheit </a:t>
            </a:r>
            <a:r>
              <a:rPr lang="de-CH" sz="2000" dirty="0"/>
              <a:t>ins Blickfeld</a:t>
            </a:r>
            <a:r>
              <a:rPr lang="de-CH" sz="2000" dirty="0" smtClean="0"/>
              <a:t>.</a:t>
            </a:r>
            <a:endParaRPr lang="de-CH" sz="2000"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31</a:t>
            </a:fld>
            <a:endParaRPr lang="de-CH"/>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8404" y="108223"/>
            <a:ext cx="1514880" cy="1584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21162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Antworten</a:t>
            </a:r>
            <a:endParaRPr lang="de-CH" dirty="0"/>
          </a:p>
        </p:txBody>
      </p:sp>
      <p:sp>
        <p:nvSpPr>
          <p:cNvPr id="3" name="Inhaltsplatzhalter 2"/>
          <p:cNvSpPr>
            <a:spLocks noGrp="1"/>
          </p:cNvSpPr>
          <p:nvPr>
            <p:ph idx="1"/>
          </p:nvPr>
        </p:nvSpPr>
        <p:spPr/>
        <p:txBody>
          <a:bodyPr/>
          <a:lstStyle/>
          <a:p>
            <a:r>
              <a:rPr lang="de-CH" sz="2400" dirty="0" smtClean="0"/>
              <a:t>Macht Ungleichheit krank</a:t>
            </a:r>
            <a:r>
              <a:rPr lang="de-CH" sz="2400" dirty="0" smtClean="0"/>
              <a:t>?</a:t>
            </a:r>
          </a:p>
          <a:p>
            <a:pPr lvl="1"/>
            <a:r>
              <a:rPr lang="en-US" sz="2000" dirty="0" smtClean="0"/>
              <a:t>”Social </a:t>
            </a:r>
            <a:r>
              <a:rPr lang="en-US" sz="2000" dirty="0"/>
              <a:t>injustice is killing people </a:t>
            </a:r>
            <a:r>
              <a:rPr lang="en-US" sz="2000" dirty="0" smtClean="0"/>
              <a:t>on </a:t>
            </a:r>
            <a:r>
              <a:rPr lang="en-US" sz="2000" dirty="0"/>
              <a:t>a grand </a:t>
            </a:r>
            <a:r>
              <a:rPr lang="en-US" sz="2000" dirty="0" smtClean="0"/>
              <a:t>scale”</a:t>
            </a:r>
            <a:endParaRPr lang="de-CH" sz="2000" dirty="0" smtClean="0"/>
          </a:p>
          <a:p>
            <a:r>
              <a:rPr lang="de-CH" sz="2400" dirty="0" smtClean="0"/>
              <a:t>Was bedeutet Ungleichheit für eine Gesellschaft</a:t>
            </a:r>
            <a:r>
              <a:rPr lang="de-CH" sz="2400" dirty="0" smtClean="0"/>
              <a:t>?</a:t>
            </a:r>
          </a:p>
          <a:p>
            <a:pPr lvl="1"/>
            <a:r>
              <a:rPr lang="de-CH" sz="2000" dirty="0" smtClean="0"/>
              <a:t>Sie determiniert schwerwiegende Probleme: Gewalt, Sicherheit, psychische Störungen</a:t>
            </a:r>
            <a:endParaRPr lang="de-CH" sz="2000" dirty="0" smtClean="0"/>
          </a:p>
          <a:p>
            <a:r>
              <a:rPr lang="de-CH" sz="2400" dirty="0" smtClean="0"/>
              <a:t>Was bedeutet Ungleichheit für Individuen</a:t>
            </a:r>
            <a:r>
              <a:rPr lang="de-CH" sz="2400" dirty="0" smtClean="0"/>
              <a:t>?</a:t>
            </a:r>
          </a:p>
          <a:p>
            <a:pPr lvl="1"/>
            <a:r>
              <a:rPr lang="de-CH" sz="2000" dirty="0" smtClean="0"/>
              <a:t>eine Spirale der Verwehrungen</a:t>
            </a:r>
            <a:endParaRPr lang="de-CH" sz="2000" dirty="0" smtClean="0"/>
          </a:p>
          <a:p>
            <a:r>
              <a:rPr lang="de-CH" sz="2400" dirty="0" smtClean="0"/>
              <a:t>Wie </a:t>
            </a:r>
            <a:r>
              <a:rPr lang="de-CH" sz="2400" dirty="0" smtClean="0"/>
              <a:t>wirkt Soziale Ungleichheit auf die Gesundheit</a:t>
            </a:r>
            <a:r>
              <a:rPr lang="de-CH" sz="2400" dirty="0" smtClean="0"/>
              <a:t>?</a:t>
            </a:r>
          </a:p>
          <a:p>
            <a:pPr lvl="1"/>
            <a:r>
              <a:rPr lang="de-CH" sz="2000" dirty="0" smtClean="0"/>
              <a:t>über materielle Faktoren, über psychosoziale Faktoren und über das Verhalten</a:t>
            </a:r>
            <a:endParaRPr lang="de-CH" sz="2000" dirty="0" smtClean="0"/>
          </a:p>
          <a:p>
            <a:r>
              <a:rPr lang="de-CH" sz="2400" dirty="0" smtClean="0"/>
              <a:t>Was können wir tun</a:t>
            </a:r>
            <a:r>
              <a:rPr lang="de-CH" sz="2400" dirty="0" smtClean="0"/>
              <a:t>?</a:t>
            </a:r>
          </a:p>
          <a:p>
            <a:pPr lvl="1"/>
            <a:r>
              <a:rPr lang="de-CH" sz="2000" dirty="0" smtClean="0"/>
              <a:t>Individuen: eröffnen materieller, sozialer und personaler Ressourcen</a:t>
            </a:r>
          </a:p>
          <a:p>
            <a:pPr lvl="1"/>
            <a:r>
              <a:rPr lang="de-CH" sz="2000" dirty="0" smtClean="0"/>
              <a:t>Gesellschaft: in Bildung investieren</a:t>
            </a:r>
          </a:p>
          <a:p>
            <a:pPr lvl="1"/>
            <a:endParaRPr lang="de-CH" sz="2000" dirty="0"/>
          </a:p>
        </p:txBody>
      </p:sp>
      <p:sp>
        <p:nvSpPr>
          <p:cNvPr id="4" name="Datumsplatzhalter 3"/>
          <p:cNvSpPr>
            <a:spLocks noGrp="1"/>
          </p:cNvSpPr>
          <p:nvPr>
            <p:ph type="dt" sz="half" idx="10"/>
          </p:nvPr>
        </p:nvSpPr>
        <p:spPr/>
        <p:txBody>
          <a:bodyPr/>
          <a:lstStyle/>
          <a:p>
            <a:pPr>
              <a:defRPr/>
            </a:pPr>
            <a:fld id="{0C85B8FF-F074-4F0C-84E1-1AAE5DAC1564}" type="datetime1">
              <a:rPr lang="de-CH" smtClean="0"/>
              <a:pPr>
                <a:defRPr/>
              </a:pPr>
              <a:t>27.09.2012</a:t>
            </a:fld>
            <a:endParaRPr lang="de-CH"/>
          </a:p>
        </p:txBody>
      </p:sp>
      <p:sp>
        <p:nvSpPr>
          <p:cNvPr id="5" name="Fußzeilenplatzhalter 4"/>
          <p:cNvSpPr>
            <a:spLocks noGrp="1"/>
          </p:cNvSpPr>
          <p:nvPr>
            <p:ph type="ftr" sz="quarter" idx="11"/>
          </p:nvPr>
        </p:nvSpPr>
        <p:spPr/>
        <p:txBody>
          <a:bodyPr/>
          <a:lstStyle/>
          <a:p>
            <a:pPr>
              <a:defRPr/>
            </a:pPr>
            <a:r>
              <a:rPr lang="de-CH" smtClean="0"/>
              <a:t>Institut Soziale Arbeit und Gesundheit ISAGE</a:t>
            </a:r>
            <a:endParaRPr lang="de-CH"/>
          </a:p>
        </p:txBody>
      </p:sp>
      <p:sp>
        <p:nvSpPr>
          <p:cNvPr id="6" name="Foliennummernplatzhalter 5"/>
          <p:cNvSpPr>
            <a:spLocks noGrp="1"/>
          </p:cNvSpPr>
          <p:nvPr>
            <p:ph type="sldNum" sz="quarter" idx="12"/>
          </p:nvPr>
        </p:nvSpPr>
        <p:spPr/>
        <p:txBody>
          <a:bodyPr/>
          <a:lstStyle/>
          <a:p>
            <a:pPr>
              <a:defRPr/>
            </a:pPr>
            <a:fld id="{8A222A90-B2E2-4663-BBA1-1ACBC0195AC4}" type="slidenum">
              <a:rPr lang="de-CH" smtClean="0"/>
              <a:pPr>
                <a:defRPr/>
              </a:pPr>
              <a:t>32</a:t>
            </a:fld>
            <a:endParaRPr lang="de-CH"/>
          </a:p>
        </p:txBody>
      </p:sp>
    </p:spTree>
    <p:extLst>
      <p:ext uri="{BB962C8B-B14F-4D97-AF65-F5344CB8AC3E}">
        <p14:creationId xmlns:p14="http://schemas.microsoft.com/office/powerpoint/2010/main" val="3251613670"/>
      </p:ext>
    </p:extLst>
  </p:cSld>
  <p:clrMapOvr>
    <a:masterClrMapping/>
  </p:clrMapOvr>
  <p:timing>
    <p:tnLst>
      <p:par>
        <p:cTn id="1" dur="indefinite" restart="never" nodeType="tmRoot"/>
      </p:par>
    </p:tnLst>
  </p:timing>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1042988" rtl="0" eaLnBrk="1" fontAlgn="base" latinLnBrk="0" hangingPunct="1">
          <a:lnSpc>
            <a:spcPct val="100000"/>
          </a:lnSpc>
          <a:spcBef>
            <a:spcPct val="0"/>
          </a:spcBef>
          <a:spcAft>
            <a:spcPct val="0"/>
          </a:spcAft>
          <a:buClrTx/>
          <a:buSzTx/>
          <a:buFontTx/>
          <a:buNone/>
          <a:tabLst/>
          <a:defRPr kumimoji="0" lang="de-CH" sz="12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1042988" rtl="0" eaLnBrk="1" fontAlgn="base" latinLnBrk="0" hangingPunct="1">
          <a:lnSpc>
            <a:spcPct val="100000"/>
          </a:lnSpc>
          <a:spcBef>
            <a:spcPct val="0"/>
          </a:spcBef>
          <a:spcAft>
            <a:spcPct val="0"/>
          </a:spcAft>
          <a:buClrTx/>
          <a:buSzTx/>
          <a:buFontTx/>
          <a:buNone/>
          <a:tabLst/>
          <a:defRPr kumimoji="0" lang="de-CH" sz="1200" b="1"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2888</Words>
  <Application>Microsoft Office PowerPoint</Application>
  <PresentationFormat>Benutzerdefiniert</PresentationFormat>
  <Paragraphs>549</Paragraphs>
  <Slides>32</Slides>
  <Notes>9</Notes>
  <HiddenSlides>0</HiddenSlides>
  <MMClips>0</MMClips>
  <ScaleCrop>false</ScaleCrop>
  <HeadingPairs>
    <vt:vector size="4" baseType="variant">
      <vt:variant>
        <vt:lpstr>Design</vt:lpstr>
      </vt:variant>
      <vt:variant>
        <vt:i4>1</vt:i4>
      </vt:variant>
      <vt:variant>
        <vt:lpstr>Folientitel</vt:lpstr>
      </vt:variant>
      <vt:variant>
        <vt:i4>32</vt:i4>
      </vt:variant>
    </vt:vector>
  </HeadingPairs>
  <TitlesOfParts>
    <vt:vector size="33" baseType="lpstr">
      <vt:lpstr>Standarddesign</vt:lpstr>
      <vt:lpstr>Ungleichheit macht krank:   Soziale und personale Faktoren der psychischen Gesundheit  Holger Schmid  Institut Soziale Arbeit und Gesundheit Hochschule für Soziale Arbeit Fachhochschule Nordwestschweiz </vt:lpstr>
      <vt:lpstr>Fragen</vt:lpstr>
      <vt:lpstr>Macht Ungleichheit krank?</vt:lpstr>
      <vt:lpstr>PowerPoint-Präsentation</vt:lpstr>
      <vt:lpstr>“Social injustice is killing people  on a grand scale” (CSDH, 2008, p. 1)</vt:lpstr>
      <vt:lpstr>Soziale Ungleichheit in einer Gesellschaft </vt:lpstr>
      <vt:lpstr>Soziale Ungleichheit in einer  Gesellschaft </vt:lpstr>
      <vt:lpstr>…und zwar schon bei Schulkindern</vt:lpstr>
      <vt:lpstr>Was heisst soziale Ungleichheit? </vt:lpstr>
      <vt:lpstr>Was ist eigentlich Gesundheit?</vt:lpstr>
      <vt:lpstr>PowerPoint-Präsentation</vt:lpstr>
      <vt:lpstr>Gesundheitsdefinition der WHO (1946)</vt:lpstr>
      <vt:lpstr>Gesundheit: nicht nur das Fehlen von Krankheit?</vt:lpstr>
      <vt:lpstr>Zusammenhang Gesundheit – Krankheit  am Beispiel der psychischen Gesundheit</vt:lpstr>
      <vt:lpstr>Psychische Gesundheit*  nach Corey Keyes (2007)</vt:lpstr>
      <vt:lpstr>Symptome Psychischer Störungen nach DSM-III-R</vt:lpstr>
      <vt:lpstr>Zusammenhang Gesundheit-Krankheit</vt:lpstr>
      <vt:lpstr>Circuits of dispossession and privilege</vt:lpstr>
      <vt:lpstr>Circuits of dispossession and privilege</vt:lpstr>
      <vt:lpstr>Circuits of dispossession and privilege</vt:lpstr>
      <vt:lpstr>PowerPoint-Präsentation</vt:lpstr>
      <vt:lpstr>Wie wirkt Soziale Ungleichheit?</vt:lpstr>
      <vt:lpstr>Wer oder was kann bei  Depression helfen?</vt:lpstr>
      <vt:lpstr>Wahrnehmung Sozialer Ressourcen</vt:lpstr>
      <vt:lpstr>PowerPoint-Präsentation</vt:lpstr>
      <vt:lpstr>Real Time Monitoring und soziale Ereignisse</vt:lpstr>
      <vt:lpstr>PowerPoint-Präsentation</vt:lpstr>
      <vt:lpstr>Was sind Ressourcen?</vt:lpstr>
      <vt:lpstr>Ressourcenarbeit</vt:lpstr>
      <vt:lpstr>PowerPoint-Präsentation</vt:lpstr>
      <vt:lpstr>Richter &amp; Hurrelmann (2007)</vt:lpstr>
      <vt:lpstr>Antworten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der Präsentation</dc:title>
  <dc:creator>Schmid Holger</dc:creator>
  <cp:lastModifiedBy>Schmid Holger</cp:lastModifiedBy>
  <cp:revision>403</cp:revision>
  <cp:lastPrinted>2012-09-26T13:51:56Z</cp:lastPrinted>
  <dcterms:created xsi:type="dcterms:W3CDTF">2006-01-04T13:09:25Z</dcterms:created>
  <dcterms:modified xsi:type="dcterms:W3CDTF">2012-09-27T07:25:39Z</dcterms:modified>
</cp:coreProperties>
</file>