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8" r:id="rId4"/>
    <p:sldMasterId id="2147483660" r:id="rId5"/>
  </p:sldMasterIdLst>
  <p:notesMasterIdLst>
    <p:notesMasterId r:id="rId24"/>
  </p:notesMasterIdLst>
  <p:handoutMasterIdLst>
    <p:handoutMasterId r:id="rId25"/>
  </p:handoutMasterIdLst>
  <p:sldIdLst>
    <p:sldId id="347" r:id="rId6"/>
    <p:sldId id="348" r:id="rId7"/>
    <p:sldId id="395" r:id="rId8"/>
    <p:sldId id="352" r:id="rId9"/>
    <p:sldId id="353" r:id="rId10"/>
    <p:sldId id="356" r:id="rId11"/>
    <p:sldId id="357" r:id="rId12"/>
    <p:sldId id="358" r:id="rId13"/>
    <p:sldId id="359" r:id="rId14"/>
    <p:sldId id="371" r:id="rId15"/>
    <p:sldId id="397" r:id="rId16"/>
    <p:sldId id="417" r:id="rId17"/>
    <p:sldId id="413" r:id="rId18"/>
    <p:sldId id="418" r:id="rId19"/>
    <p:sldId id="403" r:id="rId20"/>
    <p:sldId id="362" r:id="rId21"/>
    <p:sldId id="396" r:id="rId22"/>
    <p:sldId id="412" r:id="rId23"/>
  </p:sldIdLst>
  <p:sldSz cx="12192000" cy="6858000"/>
  <p:notesSz cx="7102475" cy="10234613"/>
  <p:defaultTextStyle>
    <a:defPPr>
      <a:defRPr lang="de-CH"/>
    </a:defPPr>
    <a:lvl1pPr algn="l" rtl="0" fontAlgn="base">
      <a:lnSpc>
        <a:spcPts val="2400"/>
      </a:lnSpc>
      <a:spcBef>
        <a:spcPct val="0"/>
      </a:spcBef>
      <a:spcAft>
        <a:spcPts val="20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lnSpc>
        <a:spcPts val="2400"/>
      </a:lnSpc>
      <a:spcBef>
        <a:spcPct val="0"/>
      </a:spcBef>
      <a:spcAft>
        <a:spcPts val="20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lnSpc>
        <a:spcPts val="2400"/>
      </a:lnSpc>
      <a:spcBef>
        <a:spcPct val="0"/>
      </a:spcBef>
      <a:spcAft>
        <a:spcPts val="20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lnSpc>
        <a:spcPts val="2400"/>
      </a:lnSpc>
      <a:spcBef>
        <a:spcPct val="0"/>
      </a:spcBef>
      <a:spcAft>
        <a:spcPts val="20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lnSpc>
        <a:spcPts val="2400"/>
      </a:lnSpc>
      <a:spcBef>
        <a:spcPct val="0"/>
      </a:spcBef>
      <a:spcAft>
        <a:spcPts val="200"/>
      </a:spcAft>
      <a:defRPr sz="2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 userDrawn="1">
          <p15:clr>
            <a:srgbClr val="A4A3A4"/>
          </p15:clr>
        </p15:guide>
        <p15:guide id="2" orient="horz" pos="1117" userDrawn="1">
          <p15:clr>
            <a:srgbClr val="A4A3A4"/>
          </p15:clr>
        </p15:guide>
        <p15:guide id="3" orient="horz" pos="2024" userDrawn="1">
          <p15:clr>
            <a:srgbClr val="A4A3A4"/>
          </p15:clr>
        </p15:guide>
        <p15:guide id="4" orient="horz" pos="3838" userDrawn="1">
          <p15:clr>
            <a:srgbClr val="A4A3A4"/>
          </p15:clr>
        </p15:guide>
        <p15:guide id="5" pos="332" userDrawn="1">
          <p15:clr>
            <a:srgbClr val="A4A3A4"/>
          </p15:clr>
        </p15:guide>
        <p15:guide id="6" pos="7348" userDrawn="1">
          <p15:clr>
            <a:srgbClr val="A4A3A4"/>
          </p15:clr>
        </p15:guide>
        <p15:guide id="7" pos="3961" userDrawn="1">
          <p15:clr>
            <a:srgbClr val="A4A3A4"/>
          </p15:clr>
        </p15:guide>
        <p15:guide id="8" pos="371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FFCCCC"/>
    <a:srgbClr val="DEA900"/>
    <a:srgbClr val="FFFF00"/>
    <a:srgbClr val="92D050"/>
    <a:srgbClr val="009900"/>
    <a:srgbClr val="FF3399"/>
    <a:srgbClr val="336600"/>
    <a:srgbClr val="0066CC"/>
    <a:srgbClr val="008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792" autoAdjust="0"/>
    <p:restoredTop sz="95176" autoAdjust="0"/>
  </p:normalViewPr>
  <p:slideViewPr>
    <p:cSldViewPr>
      <p:cViewPr varScale="1">
        <p:scale>
          <a:sx n="74" d="100"/>
          <a:sy n="74" d="100"/>
        </p:scale>
        <p:origin x="1116" y="54"/>
      </p:cViewPr>
      <p:guideLst>
        <p:guide orient="horz" pos="255"/>
        <p:guide orient="horz" pos="1117"/>
        <p:guide orient="horz" pos="2024"/>
        <p:guide orient="horz" pos="3838"/>
        <p:guide pos="332"/>
        <p:guide pos="7348"/>
        <p:guide pos="3961"/>
        <p:guide pos="371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3276" y="-102"/>
      </p:cViewPr>
      <p:guideLst>
        <p:guide orient="horz" pos="3224"/>
        <p:guide pos="223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D44D05-01F5-4643-A01D-0B420841827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54248094-7980-45A4-8298-6C35955293DB}">
      <dgm:prSet phldrT="[Text]"/>
      <dgm:spPr/>
      <dgm:t>
        <a:bodyPr/>
        <a:lstStyle/>
        <a:p>
          <a:r>
            <a:rPr lang="de-CH" dirty="0">
              <a:solidFill>
                <a:schemeClr val="tx1"/>
              </a:solidFill>
            </a:rPr>
            <a:t>OIZ</a:t>
          </a:r>
        </a:p>
      </dgm:t>
    </dgm:pt>
    <dgm:pt modelId="{6315CDA8-1F7B-4F5B-AD15-D011BD7DC4BC}" type="parTrans" cxnId="{7D237851-47AF-488C-9D1F-970715A156C6}">
      <dgm:prSet/>
      <dgm:spPr/>
      <dgm:t>
        <a:bodyPr/>
        <a:lstStyle/>
        <a:p>
          <a:endParaRPr lang="de-CH"/>
        </a:p>
      </dgm:t>
    </dgm:pt>
    <dgm:pt modelId="{EECA52F0-1428-4D28-B7F9-C65AC96090F3}" type="sibTrans" cxnId="{7D237851-47AF-488C-9D1F-970715A156C6}">
      <dgm:prSet/>
      <dgm:spPr/>
      <dgm:t>
        <a:bodyPr/>
        <a:lstStyle/>
        <a:p>
          <a:endParaRPr lang="de-CH"/>
        </a:p>
      </dgm:t>
    </dgm:pt>
    <dgm:pt modelId="{3242AE12-F6D5-4462-AB55-7CFBA6E1D445}" type="pres">
      <dgm:prSet presAssocID="{D3D44D05-01F5-4643-A01D-0B420841827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2BD63E7-4DE1-4A89-9B65-6FFA8F6F4874}" type="pres">
      <dgm:prSet presAssocID="{54248094-7980-45A4-8298-6C35955293DB}" presName="root1" presStyleCnt="0"/>
      <dgm:spPr/>
    </dgm:pt>
    <dgm:pt modelId="{C8AB2377-865C-42E4-A6A7-27804C20CC61}" type="pres">
      <dgm:prSet presAssocID="{54248094-7980-45A4-8298-6C35955293DB}" presName="LevelOneTextNode" presStyleLbl="node0" presStyleIdx="0" presStyleCnt="1" custAng="5400000">
        <dgm:presLayoutVars>
          <dgm:chPref val="3"/>
        </dgm:presLayoutVars>
      </dgm:prSet>
      <dgm:spPr/>
    </dgm:pt>
    <dgm:pt modelId="{BAA5DF83-5D5A-4786-86C3-6D1211EF1C4E}" type="pres">
      <dgm:prSet presAssocID="{54248094-7980-45A4-8298-6C35955293DB}" presName="level2hierChild" presStyleCnt="0"/>
      <dgm:spPr/>
    </dgm:pt>
  </dgm:ptLst>
  <dgm:cxnLst>
    <dgm:cxn modelId="{1EC2EF39-0AB5-4277-BCCB-AF0F55D1C81B}" type="presOf" srcId="{D3D44D05-01F5-4643-A01D-0B4208418270}" destId="{3242AE12-F6D5-4462-AB55-7CFBA6E1D445}" srcOrd="0" destOrd="0" presId="urn:microsoft.com/office/officeart/2008/layout/HorizontalMultiLevelHierarchy"/>
    <dgm:cxn modelId="{7D237851-47AF-488C-9D1F-970715A156C6}" srcId="{D3D44D05-01F5-4643-A01D-0B4208418270}" destId="{54248094-7980-45A4-8298-6C35955293DB}" srcOrd="0" destOrd="0" parTransId="{6315CDA8-1F7B-4F5B-AD15-D011BD7DC4BC}" sibTransId="{EECA52F0-1428-4D28-B7F9-C65AC96090F3}"/>
    <dgm:cxn modelId="{7F413E88-0F3B-43F9-9C34-1CD0D4A448E7}" type="presOf" srcId="{54248094-7980-45A4-8298-6C35955293DB}" destId="{C8AB2377-865C-42E4-A6A7-27804C20CC61}" srcOrd="0" destOrd="0" presId="urn:microsoft.com/office/officeart/2008/layout/HorizontalMultiLevelHierarchy"/>
    <dgm:cxn modelId="{EABAEF33-6015-47F5-9964-53FA57BA0031}" type="presParOf" srcId="{3242AE12-F6D5-4462-AB55-7CFBA6E1D445}" destId="{22BD63E7-4DE1-4A89-9B65-6FFA8F6F4874}" srcOrd="0" destOrd="0" presId="urn:microsoft.com/office/officeart/2008/layout/HorizontalMultiLevelHierarchy"/>
    <dgm:cxn modelId="{38CD9632-248B-4FAB-9124-9C6F6D574A14}" type="presParOf" srcId="{22BD63E7-4DE1-4A89-9B65-6FFA8F6F4874}" destId="{C8AB2377-865C-42E4-A6A7-27804C20CC61}" srcOrd="0" destOrd="0" presId="urn:microsoft.com/office/officeart/2008/layout/HorizontalMultiLevelHierarchy"/>
    <dgm:cxn modelId="{A1501C61-C46D-4450-A58B-3B11789403DD}" type="presParOf" srcId="{22BD63E7-4DE1-4A89-9B65-6FFA8F6F4874}" destId="{BAA5DF83-5D5A-4786-86C3-6D1211EF1C4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221433-8516-4282-864D-256E5B0B25D1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CH"/>
        </a:p>
      </dgm:t>
    </dgm:pt>
    <dgm:pt modelId="{2DFDCD0C-72A8-4B29-BBBD-85CE2922D1FC}">
      <dgm:prSet phldrT="[Text]"/>
      <dgm:spPr/>
      <dgm:t>
        <a:bodyPr/>
        <a:lstStyle/>
        <a:p>
          <a:r>
            <a:rPr lang="de-CH" dirty="0" err="1">
              <a:solidFill>
                <a:schemeClr val="tx1"/>
              </a:solidFill>
            </a:rPr>
            <a:t>emineo</a:t>
          </a:r>
          <a:r>
            <a:rPr lang="de-CH" dirty="0">
              <a:solidFill>
                <a:schemeClr val="tx1"/>
              </a:solidFill>
            </a:rPr>
            <a:t> AG</a:t>
          </a:r>
        </a:p>
      </dgm:t>
    </dgm:pt>
    <dgm:pt modelId="{F7668CF6-1B68-40A6-A491-2622633D9C97}" type="parTrans" cxnId="{4C9D2C41-23F0-40F6-B956-B7F8A41B0316}">
      <dgm:prSet/>
      <dgm:spPr/>
      <dgm:t>
        <a:bodyPr/>
        <a:lstStyle/>
        <a:p>
          <a:endParaRPr lang="de-CH"/>
        </a:p>
      </dgm:t>
    </dgm:pt>
    <dgm:pt modelId="{5EDBB18F-9B33-4C97-A0B9-D720FB3B3861}" type="sibTrans" cxnId="{4C9D2C41-23F0-40F6-B956-B7F8A41B0316}">
      <dgm:prSet/>
      <dgm:spPr/>
      <dgm:t>
        <a:bodyPr/>
        <a:lstStyle/>
        <a:p>
          <a:endParaRPr lang="de-CH"/>
        </a:p>
      </dgm:t>
    </dgm:pt>
    <dgm:pt modelId="{3F6C2FAE-8B9A-4093-88B0-466405C9028D}" type="pres">
      <dgm:prSet presAssocID="{0A221433-8516-4282-864D-256E5B0B25D1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</dgm:pt>
    <dgm:pt modelId="{E1FCEC43-A77E-41DA-B5A7-BC04AF745237}" type="pres">
      <dgm:prSet presAssocID="{2DFDCD0C-72A8-4B29-BBBD-85CE2922D1FC}" presName="root1" presStyleCnt="0"/>
      <dgm:spPr/>
    </dgm:pt>
    <dgm:pt modelId="{9F7B278D-48F4-46F7-910C-1556172B87A5}" type="pres">
      <dgm:prSet presAssocID="{2DFDCD0C-72A8-4B29-BBBD-85CE2922D1FC}" presName="LevelOneTextNode" presStyleLbl="node0" presStyleIdx="0" presStyleCnt="1" custAng="16200000">
        <dgm:presLayoutVars>
          <dgm:chPref val="3"/>
        </dgm:presLayoutVars>
      </dgm:prSet>
      <dgm:spPr/>
    </dgm:pt>
    <dgm:pt modelId="{2A89E1FB-7203-4547-BCE1-242BFDFCC5C6}" type="pres">
      <dgm:prSet presAssocID="{2DFDCD0C-72A8-4B29-BBBD-85CE2922D1FC}" presName="level2hierChild" presStyleCnt="0"/>
      <dgm:spPr/>
    </dgm:pt>
  </dgm:ptLst>
  <dgm:cxnLst>
    <dgm:cxn modelId="{4C9D2C41-23F0-40F6-B956-B7F8A41B0316}" srcId="{0A221433-8516-4282-864D-256E5B0B25D1}" destId="{2DFDCD0C-72A8-4B29-BBBD-85CE2922D1FC}" srcOrd="0" destOrd="0" parTransId="{F7668CF6-1B68-40A6-A491-2622633D9C97}" sibTransId="{5EDBB18F-9B33-4C97-A0B9-D720FB3B3861}"/>
    <dgm:cxn modelId="{94AD2146-137E-4754-8CD3-F4E26DA3D575}" type="presOf" srcId="{2DFDCD0C-72A8-4B29-BBBD-85CE2922D1FC}" destId="{9F7B278D-48F4-46F7-910C-1556172B87A5}" srcOrd="0" destOrd="0" presId="urn:microsoft.com/office/officeart/2008/layout/HorizontalMultiLevelHierarchy"/>
    <dgm:cxn modelId="{C7411686-2FB5-4776-821A-7497176391F7}" type="presOf" srcId="{0A221433-8516-4282-864D-256E5B0B25D1}" destId="{3F6C2FAE-8B9A-4093-88B0-466405C9028D}" srcOrd="0" destOrd="0" presId="urn:microsoft.com/office/officeart/2008/layout/HorizontalMultiLevelHierarchy"/>
    <dgm:cxn modelId="{FD83005B-0DED-4810-BC82-158A2FBDBFCB}" type="presParOf" srcId="{3F6C2FAE-8B9A-4093-88B0-466405C9028D}" destId="{E1FCEC43-A77E-41DA-B5A7-BC04AF745237}" srcOrd="0" destOrd="0" presId="urn:microsoft.com/office/officeart/2008/layout/HorizontalMultiLevelHierarchy"/>
    <dgm:cxn modelId="{5DB6204E-2B75-480A-9C72-2E34C9538B95}" type="presParOf" srcId="{E1FCEC43-A77E-41DA-B5A7-BC04AF745237}" destId="{9F7B278D-48F4-46F7-910C-1556172B87A5}" srcOrd="0" destOrd="0" presId="urn:microsoft.com/office/officeart/2008/layout/HorizontalMultiLevelHierarchy"/>
    <dgm:cxn modelId="{6332444F-0928-40E6-A434-9B2FD6FC3927}" type="presParOf" srcId="{E1FCEC43-A77E-41DA-B5A7-BC04AF745237}" destId="{2A89E1FB-7203-4547-BCE1-242BFDFCC5C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58E4FA-C7A0-43B2-88A6-825A3E261590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DE"/>
        </a:p>
      </dgm:t>
    </dgm:pt>
    <dgm:pt modelId="{583039D8-0E16-48F5-BFD6-684CFA0C65EB}">
      <dgm:prSet phldrT="[Text]" custT="1"/>
      <dgm:spPr/>
      <dgm:t>
        <a:bodyPr/>
        <a:lstStyle/>
        <a:p>
          <a:r>
            <a:rPr lang="de-DE" sz="1400" dirty="0">
              <a:solidFill>
                <a:schemeClr val="tx1"/>
              </a:solidFill>
            </a:rPr>
            <a:t>ZD</a:t>
          </a:r>
        </a:p>
        <a:p>
          <a:r>
            <a:rPr lang="de-DE" sz="1000" dirty="0">
              <a:solidFill>
                <a:schemeClr val="tx1"/>
              </a:solidFill>
            </a:rPr>
            <a:t>Zentrale Dienste</a:t>
          </a:r>
        </a:p>
        <a:p>
          <a:r>
            <a:rPr lang="de-DE" sz="1400" dirty="0">
              <a:solidFill>
                <a:schemeClr val="tx1"/>
              </a:solidFill>
            </a:rPr>
            <a:t>Marek Gossner</a:t>
          </a:r>
        </a:p>
      </dgm:t>
    </dgm:pt>
    <dgm:pt modelId="{39D86C01-7851-492F-BEF6-0A4CA6504834}" type="parTrans" cxnId="{358C1F40-4225-4095-A55B-62EDF98F0587}">
      <dgm:prSet/>
      <dgm:spPr/>
      <dgm:t>
        <a:bodyPr/>
        <a:lstStyle/>
        <a:p>
          <a:endParaRPr lang="de-DE" sz="1400"/>
        </a:p>
      </dgm:t>
    </dgm:pt>
    <dgm:pt modelId="{05A6C8FA-C80F-412D-A195-BC8813BA8651}" type="sibTrans" cxnId="{358C1F40-4225-4095-A55B-62EDF98F0587}">
      <dgm:prSet/>
      <dgm:spPr/>
      <dgm:t>
        <a:bodyPr/>
        <a:lstStyle/>
        <a:p>
          <a:endParaRPr lang="de-DE" sz="1400"/>
        </a:p>
      </dgm:t>
    </dgm:pt>
    <dgm:pt modelId="{00190FA7-1A3A-46EE-97D7-095C04A1A093}">
      <dgm:prSet phldrT="[Text]" custT="1"/>
      <dgm:spPr/>
      <dgm:t>
        <a:bodyPr/>
        <a:lstStyle/>
        <a:p>
          <a:r>
            <a:rPr lang="de-DE" sz="1400" dirty="0" err="1">
              <a:solidFill>
                <a:schemeClr val="tx1"/>
              </a:solidFill>
            </a:rPr>
            <a:t>We</a:t>
          </a:r>
          <a:r>
            <a:rPr lang="de-DE" sz="1400" dirty="0">
              <a:solidFill>
                <a:schemeClr val="tx1"/>
              </a:solidFill>
            </a:rPr>
            <a:t> &amp; Co</a:t>
          </a:r>
        </a:p>
        <a:p>
          <a:r>
            <a:rPr lang="de-DE" sz="1000" dirty="0">
              <a:solidFill>
                <a:schemeClr val="tx1"/>
              </a:solidFill>
            </a:rPr>
            <a:t>Weiterentwicklung &amp; Controlling</a:t>
          </a:r>
        </a:p>
        <a:p>
          <a:r>
            <a:rPr lang="de-DE" sz="1400" dirty="0">
              <a:solidFill>
                <a:schemeClr val="tx1"/>
              </a:solidFill>
            </a:rPr>
            <a:t>Benjamin Lienhard</a:t>
          </a:r>
        </a:p>
      </dgm:t>
    </dgm:pt>
    <dgm:pt modelId="{53B790D0-BA42-483C-B00D-73E6CEDB4C6D}" type="parTrans" cxnId="{5C52F392-5D49-4056-A97F-11D43739E3EA}">
      <dgm:prSet/>
      <dgm:spPr/>
      <dgm:t>
        <a:bodyPr/>
        <a:lstStyle/>
        <a:p>
          <a:endParaRPr lang="de-DE" sz="1400"/>
        </a:p>
      </dgm:t>
    </dgm:pt>
    <dgm:pt modelId="{1BCB02AA-B36E-45BB-84A2-D75A235A513E}" type="sibTrans" cxnId="{5C52F392-5D49-4056-A97F-11D43739E3EA}">
      <dgm:prSet/>
      <dgm:spPr/>
      <dgm:t>
        <a:bodyPr/>
        <a:lstStyle/>
        <a:p>
          <a:endParaRPr lang="de-DE" sz="1400"/>
        </a:p>
      </dgm:t>
    </dgm:pt>
    <dgm:pt modelId="{FA24FF98-8B1A-48EF-8D99-EBC36A6D67A2}">
      <dgm:prSet phldrT="[Text]" custT="1"/>
      <dgm:spPr/>
      <dgm:t>
        <a:bodyPr/>
        <a:lstStyle/>
        <a:p>
          <a:r>
            <a:rPr lang="de-DE" sz="1400" dirty="0">
              <a:solidFill>
                <a:schemeClr val="tx1"/>
              </a:solidFill>
            </a:rPr>
            <a:t>P &amp; O</a:t>
          </a:r>
        </a:p>
        <a:p>
          <a:r>
            <a:rPr lang="de-DE" sz="1000" dirty="0">
              <a:solidFill>
                <a:schemeClr val="tx1"/>
              </a:solidFill>
            </a:rPr>
            <a:t>Prozess- &amp; </a:t>
          </a:r>
          <a:r>
            <a:rPr lang="de-DE" sz="1000" dirty="0" err="1">
              <a:solidFill>
                <a:schemeClr val="tx1"/>
              </a:solidFill>
            </a:rPr>
            <a:t>Organisationsmgmt</a:t>
          </a:r>
          <a:endParaRPr lang="de-DE" sz="1000" dirty="0">
            <a:solidFill>
              <a:schemeClr val="tx1"/>
            </a:solidFill>
          </a:endParaRPr>
        </a:p>
        <a:p>
          <a:r>
            <a:rPr lang="de-DE" sz="1400" dirty="0">
              <a:solidFill>
                <a:schemeClr val="tx1"/>
              </a:solidFill>
            </a:rPr>
            <a:t>Oliver Kunz</a:t>
          </a:r>
        </a:p>
      </dgm:t>
    </dgm:pt>
    <dgm:pt modelId="{766684FC-7726-412B-A2C3-24DFD442C06F}" type="sibTrans" cxnId="{6562F5D4-8177-4333-B833-81687D1CF503}">
      <dgm:prSet/>
      <dgm:spPr/>
      <dgm:t>
        <a:bodyPr/>
        <a:lstStyle/>
        <a:p>
          <a:endParaRPr lang="de-DE" sz="1400"/>
        </a:p>
      </dgm:t>
    </dgm:pt>
    <dgm:pt modelId="{AA7FB6A7-3E68-4B29-9D91-7F2DEDED6A37}" type="parTrans" cxnId="{6562F5D4-8177-4333-B833-81687D1CF503}">
      <dgm:prSet/>
      <dgm:spPr/>
      <dgm:t>
        <a:bodyPr/>
        <a:lstStyle/>
        <a:p>
          <a:endParaRPr lang="de-DE" sz="1400"/>
        </a:p>
      </dgm:t>
    </dgm:pt>
    <dgm:pt modelId="{9C7D1DB2-12C3-4D3A-B942-DAEAE7B35D35}" type="pres">
      <dgm:prSet presAssocID="{4F58E4FA-C7A0-43B2-88A6-825A3E26159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C1CF0EC-19CD-4E91-8A5D-2E151935AE48}" type="pres">
      <dgm:prSet presAssocID="{583039D8-0E16-48F5-BFD6-684CFA0C65EB}" presName="hierRoot1" presStyleCnt="0">
        <dgm:presLayoutVars>
          <dgm:hierBranch val="init"/>
        </dgm:presLayoutVars>
      </dgm:prSet>
      <dgm:spPr/>
    </dgm:pt>
    <dgm:pt modelId="{E9296AD2-9017-4B0E-8109-008337BCD311}" type="pres">
      <dgm:prSet presAssocID="{583039D8-0E16-48F5-BFD6-684CFA0C65EB}" presName="rootComposite1" presStyleCnt="0"/>
      <dgm:spPr/>
    </dgm:pt>
    <dgm:pt modelId="{95D3F6D1-FE86-46E8-987E-E76C46C265B0}" type="pres">
      <dgm:prSet presAssocID="{583039D8-0E16-48F5-BFD6-684CFA0C65EB}" presName="rootText1" presStyleLbl="node0" presStyleIdx="0" presStyleCnt="1">
        <dgm:presLayoutVars>
          <dgm:chPref val="3"/>
        </dgm:presLayoutVars>
      </dgm:prSet>
      <dgm:spPr/>
    </dgm:pt>
    <dgm:pt modelId="{AFBCF9E8-A2EA-43DF-9846-D0DC7EF85F68}" type="pres">
      <dgm:prSet presAssocID="{583039D8-0E16-48F5-BFD6-684CFA0C65EB}" presName="rootConnector1" presStyleLbl="node1" presStyleIdx="0" presStyleCnt="0"/>
      <dgm:spPr/>
    </dgm:pt>
    <dgm:pt modelId="{2A9CD5CC-CA46-4C92-AAAC-C383528A6C25}" type="pres">
      <dgm:prSet presAssocID="{583039D8-0E16-48F5-BFD6-684CFA0C65EB}" presName="hierChild2" presStyleCnt="0"/>
      <dgm:spPr/>
    </dgm:pt>
    <dgm:pt modelId="{DA1879EE-469D-40D3-951B-AB887531F873}" type="pres">
      <dgm:prSet presAssocID="{AA7FB6A7-3E68-4B29-9D91-7F2DEDED6A37}" presName="Name37" presStyleLbl="parChTrans1D2" presStyleIdx="0" presStyleCnt="2"/>
      <dgm:spPr/>
    </dgm:pt>
    <dgm:pt modelId="{8AAE1F1E-E95F-465E-A75D-4F5C5D46418B}" type="pres">
      <dgm:prSet presAssocID="{FA24FF98-8B1A-48EF-8D99-EBC36A6D67A2}" presName="hierRoot2" presStyleCnt="0">
        <dgm:presLayoutVars>
          <dgm:hierBranch val="init"/>
        </dgm:presLayoutVars>
      </dgm:prSet>
      <dgm:spPr/>
    </dgm:pt>
    <dgm:pt modelId="{30CC83A9-0AF8-492C-A3AD-C8C5C8EAF8A4}" type="pres">
      <dgm:prSet presAssocID="{FA24FF98-8B1A-48EF-8D99-EBC36A6D67A2}" presName="rootComposite" presStyleCnt="0"/>
      <dgm:spPr/>
    </dgm:pt>
    <dgm:pt modelId="{D4B7A014-D1F6-4771-AAAF-CEF9D6430F87}" type="pres">
      <dgm:prSet presAssocID="{FA24FF98-8B1A-48EF-8D99-EBC36A6D67A2}" presName="rootText" presStyleLbl="node2" presStyleIdx="0" presStyleCnt="2">
        <dgm:presLayoutVars>
          <dgm:chPref val="3"/>
        </dgm:presLayoutVars>
      </dgm:prSet>
      <dgm:spPr/>
    </dgm:pt>
    <dgm:pt modelId="{4752F118-472C-492D-B0F3-F84BB07F70ED}" type="pres">
      <dgm:prSet presAssocID="{FA24FF98-8B1A-48EF-8D99-EBC36A6D67A2}" presName="rootConnector" presStyleLbl="node2" presStyleIdx="0" presStyleCnt="2"/>
      <dgm:spPr/>
    </dgm:pt>
    <dgm:pt modelId="{F161B420-AD2B-428B-88F1-BFF0A0A3E3D6}" type="pres">
      <dgm:prSet presAssocID="{FA24FF98-8B1A-48EF-8D99-EBC36A6D67A2}" presName="hierChild4" presStyleCnt="0"/>
      <dgm:spPr/>
    </dgm:pt>
    <dgm:pt modelId="{456C8574-5CD5-4A7B-9F06-954483C02B77}" type="pres">
      <dgm:prSet presAssocID="{FA24FF98-8B1A-48EF-8D99-EBC36A6D67A2}" presName="hierChild5" presStyleCnt="0"/>
      <dgm:spPr/>
    </dgm:pt>
    <dgm:pt modelId="{4CCA7AC0-C1ED-466E-88EA-FE523F547F54}" type="pres">
      <dgm:prSet presAssocID="{53B790D0-BA42-483C-B00D-73E6CEDB4C6D}" presName="Name37" presStyleLbl="parChTrans1D2" presStyleIdx="1" presStyleCnt="2"/>
      <dgm:spPr/>
    </dgm:pt>
    <dgm:pt modelId="{ABF92FE4-02D1-49AE-8A72-C9726FDEFF52}" type="pres">
      <dgm:prSet presAssocID="{00190FA7-1A3A-46EE-97D7-095C04A1A093}" presName="hierRoot2" presStyleCnt="0">
        <dgm:presLayoutVars>
          <dgm:hierBranch val="init"/>
        </dgm:presLayoutVars>
      </dgm:prSet>
      <dgm:spPr/>
    </dgm:pt>
    <dgm:pt modelId="{64D9421C-9510-4521-87E3-5883618E3395}" type="pres">
      <dgm:prSet presAssocID="{00190FA7-1A3A-46EE-97D7-095C04A1A093}" presName="rootComposite" presStyleCnt="0"/>
      <dgm:spPr/>
    </dgm:pt>
    <dgm:pt modelId="{4C27EC59-0E2B-4CB1-97E8-A07389CD7A06}" type="pres">
      <dgm:prSet presAssocID="{00190FA7-1A3A-46EE-97D7-095C04A1A093}" presName="rootText" presStyleLbl="node2" presStyleIdx="1" presStyleCnt="2">
        <dgm:presLayoutVars>
          <dgm:chPref val="3"/>
        </dgm:presLayoutVars>
      </dgm:prSet>
      <dgm:spPr/>
    </dgm:pt>
    <dgm:pt modelId="{B97749BD-4DD3-4C62-8A04-586D3FA8279C}" type="pres">
      <dgm:prSet presAssocID="{00190FA7-1A3A-46EE-97D7-095C04A1A093}" presName="rootConnector" presStyleLbl="node2" presStyleIdx="1" presStyleCnt="2"/>
      <dgm:spPr/>
    </dgm:pt>
    <dgm:pt modelId="{1E78C1E6-C96D-4BAF-A152-90B4095E5048}" type="pres">
      <dgm:prSet presAssocID="{00190FA7-1A3A-46EE-97D7-095C04A1A093}" presName="hierChild4" presStyleCnt="0"/>
      <dgm:spPr/>
    </dgm:pt>
    <dgm:pt modelId="{BE436748-5737-4133-8893-7C454B16E5E3}" type="pres">
      <dgm:prSet presAssocID="{00190FA7-1A3A-46EE-97D7-095C04A1A093}" presName="hierChild5" presStyleCnt="0"/>
      <dgm:spPr/>
    </dgm:pt>
    <dgm:pt modelId="{65E89601-83CD-42B1-AF21-BD3CB428C51D}" type="pres">
      <dgm:prSet presAssocID="{583039D8-0E16-48F5-BFD6-684CFA0C65EB}" presName="hierChild3" presStyleCnt="0"/>
      <dgm:spPr/>
    </dgm:pt>
  </dgm:ptLst>
  <dgm:cxnLst>
    <dgm:cxn modelId="{C223DD05-B0F9-4E2D-B220-C7508BB252B7}" type="presOf" srcId="{00190FA7-1A3A-46EE-97D7-095C04A1A093}" destId="{4C27EC59-0E2B-4CB1-97E8-A07389CD7A06}" srcOrd="0" destOrd="0" presId="urn:microsoft.com/office/officeart/2005/8/layout/orgChart1"/>
    <dgm:cxn modelId="{5B0A5B3C-617B-421E-9C70-A2EB4D385328}" type="presOf" srcId="{AA7FB6A7-3E68-4B29-9D91-7F2DEDED6A37}" destId="{DA1879EE-469D-40D3-951B-AB887531F873}" srcOrd="0" destOrd="0" presId="urn:microsoft.com/office/officeart/2005/8/layout/orgChart1"/>
    <dgm:cxn modelId="{358C1F40-4225-4095-A55B-62EDF98F0587}" srcId="{4F58E4FA-C7A0-43B2-88A6-825A3E261590}" destId="{583039D8-0E16-48F5-BFD6-684CFA0C65EB}" srcOrd="0" destOrd="0" parTransId="{39D86C01-7851-492F-BEF6-0A4CA6504834}" sibTransId="{05A6C8FA-C80F-412D-A195-BC8813BA8651}"/>
    <dgm:cxn modelId="{18F7845C-79F2-4C3A-8D0A-EF4C9DD92343}" type="presOf" srcId="{FA24FF98-8B1A-48EF-8D99-EBC36A6D67A2}" destId="{D4B7A014-D1F6-4771-AAAF-CEF9D6430F87}" srcOrd="0" destOrd="0" presId="urn:microsoft.com/office/officeart/2005/8/layout/orgChart1"/>
    <dgm:cxn modelId="{F562508F-80A6-4CBC-B5E8-A928548BC1F6}" type="presOf" srcId="{583039D8-0E16-48F5-BFD6-684CFA0C65EB}" destId="{AFBCF9E8-A2EA-43DF-9846-D0DC7EF85F68}" srcOrd="1" destOrd="0" presId="urn:microsoft.com/office/officeart/2005/8/layout/orgChart1"/>
    <dgm:cxn modelId="{5C52F392-5D49-4056-A97F-11D43739E3EA}" srcId="{583039D8-0E16-48F5-BFD6-684CFA0C65EB}" destId="{00190FA7-1A3A-46EE-97D7-095C04A1A093}" srcOrd="1" destOrd="0" parTransId="{53B790D0-BA42-483C-B00D-73E6CEDB4C6D}" sibTransId="{1BCB02AA-B36E-45BB-84A2-D75A235A513E}"/>
    <dgm:cxn modelId="{2C29BF9A-9A1D-45E1-834D-4064AC6794A3}" type="presOf" srcId="{53B790D0-BA42-483C-B00D-73E6CEDB4C6D}" destId="{4CCA7AC0-C1ED-466E-88EA-FE523F547F54}" srcOrd="0" destOrd="0" presId="urn:microsoft.com/office/officeart/2005/8/layout/orgChart1"/>
    <dgm:cxn modelId="{7A86AF9D-3A07-47B4-BFB3-425B6CDB3638}" type="presOf" srcId="{00190FA7-1A3A-46EE-97D7-095C04A1A093}" destId="{B97749BD-4DD3-4C62-8A04-586D3FA8279C}" srcOrd="1" destOrd="0" presId="urn:microsoft.com/office/officeart/2005/8/layout/orgChart1"/>
    <dgm:cxn modelId="{0BE782A7-E7C4-4136-9749-E9E05BF3A4C4}" type="presOf" srcId="{4F58E4FA-C7A0-43B2-88A6-825A3E261590}" destId="{9C7D1DB2-12C3-4D3A-B942-DAEAE7B35D35}" srcOrd="0" destOrd="0" presId="urn:microsoft.com/office/officeart/2005/8/layout/orgChart1"/>
    <dgm:cxn modelId="{6562F5D4-8177-4333-B833-81687D1CF503}" srcId="{583039D8-0E16-48F5-BFD6-684CFA0C65EB}" destId="{FA24FF98-8B1A-48EF-8D99-EBC36A6D67A2}" srcOrd="0" destOrd="0" parTransId="{AA7FB6A7-3E68-4B29-9D91-7F2DEDED6A37}" sibTransId="{766684FC-7726-412B-A2C3-24DFD442C06F}"/>
    <dgm:cxn modelId="{A80F41D5-C39A-4D90-B496-23CDE7861849}" type="presOf" srcId="{583039D8-0E16-48F5-BFD6-684CFA0C65EB}" destId="{95D3F6D1-FE86-46E8-987E-E76C46C265B0}" srcOrd="0" destOrd="0" presId="urn:microsoft.com/office/officeart/2005/8/layout/orgChart1"/>
    <dgm:cxn modelId="{ECFCB7D6-D4F4-4C88-BF3B-8BD461F28D64}" type="presOf" srcId="{FA24FF98-8B1A-48EF-8D99-EBC36A6D67A2}" destId="{4752F118-472C-492D-B0F3-F84BB07F70ED}" srcOrd="1" destOrd="0" presId="urn:microsoft.com/office/officeart/2005/8/layout/orgChart1"/>
    <dgm:cxn modelId="{54AAB978-679E-4E7C-B496-68D145983ECF}" type="presParOf" srcId="{9C7D1DB2-12C3-4D3A-B942-DAEAE7B35D35}" destId="{8C1CF0EC-19CD-4E91-8A5D-2E151935AE48}" srcOrd="0" destOrd="0" presId="urn:microsoft.com/office/officeart/2005/8/layout/orgChart1"/>
    <dgm:cxn modelId="{4F2B66AF-EEBE-4AA8-8813-01728CD64DEC}" type="presParOf" srcId="{8C1CF0EC-19CD-4E91-8A5D-2E151935AE48}" destId="{E9296AD2-9017-4B0E-8109-008337BCD311}" srcOrd="0" destOrd="0" presId="urn:microsoft.com/office/officeart/2005/8/layout/orgChart1"/>
    <dgm:cxn modelId="{09C6DBBB-AFCD-4874-8B7D-8D31E3F607D4}" type="presParOf" srcId="{E9296AD2-9017-4B0E-8109-008337BCD311}" destId="{95D3F6D1-FE86-46E8-987E-E76C46C265B0}" srcOrd="0" destOrd="0" presId="urn:microsoft.com/office/officeart/2005/8/layout/orgChart1"/>
    <dgm:cxn modelId="{1A85F2D3-F54B-4A26-96D6-F41D757458E9}" type="presParOf" srcId="{E9296AD2-9017-4B0E-8109-008337BCD311}" destId="{AFBCF9E8-A2EA-43DF-9846-D0DC7EF85F68}" srcOrd="1" destOrd="0" presId="urn:microsoft.com/office/officeart/2005/8/layout/orgChart1"/>
    <dgm:cxn modelId="{1D33FD38-745F-4061-AB33-66659422FE4A}" type="presParOf" srcId="{8C1CF0EC-19CD-4E91-8A5D-2E151935AE48}" destId="{2A9CD5CC-CA46-4C92-AAAC-C383528A6C25}" srcOrd="1" destOrd="0" presId="urn:microsoft.com/office/officeart/2005/8/layout/orgChart1"/>
    <dgm:cxn modelId="{3C6EA277-4FC8-4E48-A666-A6B71E7D6D23}" type="presParOf" srcId="{2A9CD5CC-CA46-4C92-AAAC-C383528A6C25}" destId="{DA1879EE-469D-40D3-951B-AB887531F873}" srcOrd="0" destOrd="0" presId="urn:microsoft.com/office/officeart/2005/8/layout/orgChart1"/>
    <dgm:cxn modelId="{03CD1FCE-0630-4702-9282-D23CE687D803}" type="presParOf" srcId="{2A9CD5CC-CA46-4C92-AAAC-C383528A6C25}" destId="{8AAE1F1E-E95F-465E-A75D-4F5C5D46418B}" srcOrd="1" destOrd="0" presId="urn:microsoft.com/office/officeart/2005/8/layout/orgChart1"/>
    <dgm:cxn modelId="{D94DDBF6-EBF5-4B06-899F-6EFE09DBD1EB}" type="presParOf" srcId="{8AAE1F1E-E95F-465E-A75D-4F5C5D46418B}" destId="{30CC83A9-0AF8-492C-A3AD-C8C5C8EAF8A4}" srcOrd="0" destOrd="0" presId="urn:microsoft.com/office/officeart/2005/8/layout/orgChart1"/>
    <dgm:cxn modelId="{6EF83BE5-F322-4276-BC68-929E7FC33FB7}" type="presParOf" srcId="{30CC83A9-0AF8-492C-A3AD-C8C5C8EAF8A4}" destId="{D4B7A014-D1F6-4771-AAAF-CEF9D6430F87}" srcOrd="0" destOrd="0" presId="urn:microsoft.com/office/officeart/2005/8/layout/orgChart1"/>
    <dgm:cxn modelId="{F1178C47-DD7E-4F51-A807-1E006EAB850A}" type="presParOf" srcId="{30CC83A9-0AF8-492C-A3AD-C8C5C8EAF8A4}" destId="{4752F118-472C-492D-B0F3-F84BB07F70ED}" srcOrd="1" destOrd="0" presId="urn:microsoft.com/office/officeart/2005/8/layout/orgChart1"/>
    <dgm:cxn modelId="{7E5C266A-26C4-4A61-8E9F-67E35A77731A}" type="presParOf" srcId="{8AAE1F1E-E95F-465E-A75D-4F5C5D46418B}" destId="{F161B420-AD2B-428B-88F1-BFF0A0A3E3D6}" srcOrd="1" destOrd="0" presId="urn:microsoft.com/office/officeart/2005/8/layout/orgChart1"/>
    <dgm:cxn modelId="{FADDA050-83F2-49D5-874F-7759796A426E}" type="presParOf" srcId="{8AAE1F1E-E95F-465E-A75D-4F5C5D46418B}" destId="{456C8574-5CD5-4A7B-9F06-954483C02B77}" srcOrd="2" destOrd="0" presId="urn:microsoft.com/office/officeart/2005/8/layout/orgChart1"/>
    <dgm:cxn modelId="{0BBAB0CA-4A8D-4E49-9356-9D745366F05F}" type="presParOf" srcId="{2A9CD5CC-CA46-4C92-AAAC-C383528A6C25}" destId="{4CCA7AC0-C1ED-466E-88EA-FE523F547F54}" srcOrd="2" destOrd="0" presId="urn:microsoft.com/office/officeart/2005/8/layout/orgChart1"/>
    <dgm:cxn modelId="{6793C361-7C84-4ECC-A776-43FBA83854A7}" type="presParOf" srcId="{2A9CD5CC-CA46-4C92-AAAC-C383528A6C25}" destId="{ABF92FE4-02D1-49AE-8A72-C9726FDEFF52}" srcOrd="3" destOrd="0" presId="urn:microsoft.com/office/officeart/2005/8/layout/orgChart1"/>
    <dgm:cxn modelId="{44126ECA-EBA4-4DC3-BDDB-C2360DC6A8DB}" type="presParOf" srcId="{ABF92FE4-02D1-49AE-8A72-C9726FDEFF52}" destId="{64D9421C-9510-4521-87E3-5883618E3395}" srcOrd="0" destOrd="0" presId="urn:microsoft.com/office/officeart/2005/8/layout/orgChart1"/>
    <dgm:cxn modelId="{2057D0C1-164E-43FB-AC22-F519CEB1FBBE}" type="presParOf" srcId="{64D9421C-9510-4521-87E3-5883618E3395}" destId="{4C27EC59-0E2B-4CB1-97E8-A07389CD7A06}" srcOrd="0" destOrd="0" presId="urn:microsoft.com/office/officeart/2005/8/layout/orgChart1"/>
    <dgm:cxn modelId="{8AC3D96B-2575-4AD8-A79D-7534F49DD0C4}" type="presParOf" srcId="{64D9421C-9510-4521-87E3-5883618E3395}" destId="{B97749BD-4DD3-4C62-8A04-586D3FA8279C}" srcOrd="1" destOrd="0" presId="urn:microsoft.com/office/officeart/2005/8/layout/orgChart1"/>
    <dgm:cxn modelId="{38362643-C7F8-47D9-A539-C2DCF44B219A}" type="presParOf" srcId="{ABF92FE4-02D1-49AE-8A72-C9726FDEFF52}" destId="{1E78C1E6-C96D-4BAF-A152-90B4095E5048}" srcOrd="1" destOrd="0" presId="urn:microsoft.com/office/officeart/2005/8/layout/orgChart1"/>
    <dgm:cxn modelId="{7D8A7B29-C9FE-4A79-99F2-FC0B9AF569C5}" type="presParOf" srcId="{ABF92FE4-02D1-49AE-8A72-C9726FDEFF52}" destId="{BE436748-5737-4133-8893-7C454B16E5E3}" srcOrd="2" destOrd="0" presId="urn:microsoft.com/office/officeart/2005/8/layout/orgChart1"/>
    <dgm:cxn modelId="{552369D0-D906-4A67-9AC9-300E333FC4D7}" type="presParOf" srcId="{8C1CF0EC-19CD-4E91-8A5D-2E151935AE48}" destId="{65E89601-83CD-42B1-AF21-BD3CB428C51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AB2377-865C-42E4-A6A7-27804C20CC61}">
      <dsp:nvSpPr>
        <dsp:cNvPr id="0" name=""/>
        <dsp:cNvSpPr/>
      </dsp:nvSpPr>
      <dsp:spPr>
        <a:xfrm>
          <a:off x="0" y="1254019"/>
          <a:ext cx="3096344" cy="5883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4000" kern="1200" dirty="0">
              <a:solidFill>
                <a:schemeClr val="tx1"/>
              </a:solidFill>
            </a:rPr>
            <a:t>OIZ</a:t>
          </a:r>
        </a:p>
      </dsp:txBody>
      <dsp:txXfrm>
        <a:off x="0" y="1254019"/>
        <a:ext cx="3096344" cy="58830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7B278D-48F4-46F7-910C-1556172B87A5}">
      <dsp:nvSpPr>
        <dsp:cNvPr id="0" name=""/>
        <dsp:cNvSpPr/>
      </dsp:nvSpPr>
      <dsp:spPr>
        <a:xfrm>
          <a:off x="74867" y="1193376"/>
          <a:ext cx="2946608" cy="5598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CH" sz="3800" kern="1200" dirty="0" err="1">
              <a:solidFill>
                <a:schemeClr val="tx1"/>
              </a:solidFill>
            </a:rPr>
            <a:t>emineo</a:t>
          </a:r>
          <a:r>
            <a:rPr lang="de-CH" sz="3800" kern="1200" dirty="0">
              <a:solidFill>
                <a:schemeClr val="tx1"/>
              </a:solidFill>
            </a:rPr>
            <a:t> AG</a:t>
          </a:r>
        </a:p>
      </dsp:txBody>
      <dsp:txXfrm>
        <a:off x="74867" y="1193376"/>
        <a:ext cx="2946608" cy="5598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A7AC0-C1ED-466E-88EA-FE523F547F54}">
      <dsp:nvSpPr>
        <dsp:cNvPr id="0" name=""/>
        <dsp:cNvSpPr/>
      </dsp:nvSpPr>
      <dsp:spPr>
        <a:xfrm>
          <a:off x="2304256" y="892991"/>
          <a:ext cx="1078910" cy="3744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7248"/>
              </a:lnTo>
              <a:lnTo>
                <a:pt x="1078910" y="187248"/>
              </a:lnTo>
              <a:lnTo>
                <a:pt x="1078910" y="3744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1879EE-469D-40D3-951B-AB887531F873}">
      <dsp:nvSpPr>
        <dsp:cNvPr id="0" name=""/>
        <dsp:cNvSpPr/>
      </dsp:nvSpPr>
      <dsp:spPr>
        <a:xfrm>
          <a:off x="1225345" y="892991"/>
          <a:ext cx="1078910" cy="374497"/>
        </a:xfrm>
        <a:custGeom>
          <a:avLst/>
          <a:gdLst/>
          <a:ahLst/>
          <a:cxnLst/>
          <a:rect l="0" t="0" r="0" b="0"/>
          <a:pathLst>
            <a:path>
              <a:moveTo>
                <a:pt x="1078910" y="0"/>
              </a:moveTo>
              <a:lnTo>
                <a:pt x="1078910" y="187248"/>
              </a:lnTo>
              <a:lnTo>
                <a:pt x="0" y="187248"/>
              </a:lnTo>
              <a:lnTo>
                <a:pt x="0" y="37449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D3F6D1-FE86-46E8-987E-E76C46C265B0}">
      <dsp:nvSpPr>
        <dsp:cNvPr id="0" name=""/>
        <dsp:cNvSpPr/>
      </dsp:nvSpPr>
      <dsp:spPr>
        <a:xfrm>
          <a:off x="1412594" y="1329"/>
          <a:ext cx="1783323" cy="891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>
              <a:solidFill>
                <a:schemeClr val="tx1"/>
              </a:solidFill>
            </a:rPr>
            <a:t>ZD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 dirty="0">
              <a:solidFill>
                <a:schemeClr val="tx1"/>
              </a:solidFill>
            </a:rPr>
            <a:t>Zentrale Dienste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>
              <a:solidFill>
                <a:schemeClr val="tx1"/>
              </a:solidFill>
            </a:rPr>
            <a:t>Marek Gossner</a:t>
          </a:r>
        </a:p>
      </dsp:txBody>
      <dsp:txXfrm>
        <a:off x="1412594" y="1329"/>
        <a:ext cx="1783323" cy="891661"/>
      </dsp:txXfrm>
    </dsp:sp>
    <dsp:sp modelId="{D4B7A014-D1F6-4771-AAAF-CEF9D6430F87}">
      <dsp:nvSpPr>
        <dsp:cNvPr id="0" name=""/>
        <dsp:cNvSpPr/>
      </dsp:nvSpPr>
      <dsp:spPr>
        <a:xfrm>
          <a:off x="333683" y="1267488"/>
          <a:ext cx="1783323" cy="891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>
              <a:solidFill>
                <a:schemeClr val="tx1"/>
              </a:solidFill>
            </a:rPr>
            <a:t>P &amp; 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 dirty="0">
              <a:solidFill>
                <a:schemeClr val="tx1"/>
              </a:solidFill>
            </a:rPr>
            <a:t>Prozess- &amp; </a:t>
          </a:r>
          <a:r>
            <a:rPr lang="de-DE" sz="1000" kern="1200" dirty="0" err="1">
              <a:solidFill>
                <a:schemeClr val="tx1"/>
              </a:solidFill>
            </a:rPr>
            <a:t>Organisationsmgmt</a:t>
          </a:r>
          <a:endParaRPr lang="de-DE" sz="1000" kern="1200" dirty="0">
            <a:solidFill>
              <a:schemeClr val="tx1"/>
            </a:solidFill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>
              <a:solidFill>
                <a:schemeClr val="tx1"/>
              </a:solidFill>
            </a:rPr>
            <a:t>Oliver Kunz</a:t>
          </a:r>
        </a:p>
      </dsp:txBody>
      <dsp:txXfrm>
        <a:off x="333683" y="1267488"/>
        <a:ext cx="1783323" cy="891661"/>
      </dsp:txXfrm>
    </dsp:sp>
    <dsp:sp modelId="{4C27EC59-0E2B-4CB1-97E8-A07389CD7A06}">
      <dsp:nvSpPr>
        <dsp:cNvPr id="0" name=""/>
        <dsp:cNvSpPr/>
      </dsp:nvSpPr>
      <dsp:spPr>
        <a:xfrm>
          <a:off x="2491504" y="1267488"/>
          <a:ext cx="1783323" cy="8916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 err="1">
              <a:solidFill>
                <a:schemeClr val="tx1"/>
              </a:solidFill>
            </a:rPr>
            <a:t>We</a:t>
          </a:r>
          <a:r>
            <a:rPr lang="de-DE" sz="1400" kern="1200" dirty="0">
              <a:solidFill>
                <a:schemeClr val="tx1"/>
              </a:solidFill>
            </a:rPr>
            <a:t> &amp; Co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000" kern="1200" dirty="0">
              <a:solidFill>
                <a:schemeClr val="tx1"/>
              </a:solidFill>
            </a:rPr>
            <a:t>Weiterentwicklung &amp; Controlling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400" kern="1200" dirty="0">
              <a:solidFill>
                <a:schemeClr val="tx1"/>
              </a:solidFill>
            </a:rPr>
            <a:t>Benjamin Lienhard</a:t>
          </a:r>
        </a:p>
      </dsp:txBody>
      <dsp:txXfrm>
        <a:off x="2491504" y="1267488"/>
        <a:ext cx="1783323" cy="89166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52782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5-06-04T08:16:09.39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307784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71" tIns="49634" rIns="99271" bIns="49634" numCol="1" anchor="t" anchorCtr="0" compatLnSpc="1">
            <a:prstTxWarp prst="textNoShape">
              <a:avLst/>
            </a:prstTxWarp>
          </a:bodyPr>
          <a:lstStyle>
            <a:lvl1pPr defTabSz="992149" eaLnBrk="0" hangingPunct="0">
              <a:lnSpc>
                <a:spcPct val="100000"/>
              </a:lnSpc>
              <a:spcAft>
                <a:spcPct val="0"/>
              </a:spcAft>
              <a:defRPr sz="1300">
                <a:latin typeface="Times"/>
              </a:defRPr>
            </a:lvl1pPr>
          </a:lstStyle>
          <a:p>
            <a:endParaRPr lang="de-CH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4630" y="2"/>
            <a:ext cx="3077848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71" tIns="49634" rIns="99271" bIns="49634" numCol="1" anchor="t" anchorCtr="0" compatLnSpc="1">
            <a:prstTxWarp prst="textNoShape">
              <a:avLst/>
            </a:prstTxWarp>
          </a:bodyPr>
          <a:lstStyle>
            <a:lvl1pPr algn="r" defTabSz="992149" eaLnBrk="0" hangingPunct="0">
              <a:lnSpc>
                <a:spcPct val="100000"/>
              </a:lnSpc>
              <a:spcAft>
                <a:spcPct val="0"/>
              </a:spcAft>
              <a:defRPr sz="1300">
                <a:latin typeface="Times"/>
              </a:defRPr>
            </a:lvl1pPr>
          </a:lstStyle>
          <a:p>
            <a:endParaRPr lang="de-CH"/>
          </a:p>
        </p:txBody>
      </p:sp>
      <p:sp>
        <p:nvSpPr>
          <p:cNvPr id="18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41288" y="768350"/>
            <a:ext cx="6819900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780" y="4861442"/>
            <a:ext cx="5208918" cy="460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71" tIns="49634" rIns="99271" bIns="4963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2885"/>
            <a:ext cx="3077849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71" tIns="49634" rIns="99271" bIns="49634" numCol="1" anchor="b" anchorCtr="0" compatLnSpc="1">
            <a:prstTxWarp prst="textNoShape">
              <a:avLst/>
            </a:prstTxWarp>
          </a:bodyPr>
          <a:lstStyle>
            <a:lvl1pPr defTabSz="992149" eaLnBrk="0" hangingPunct="0">
              <a:lnSpc>
                <a:spcPct val="100000"/>
              </a:lnSpc>
              <a:spcAft>
                <a:spcPct val="0"/>
              </a:spcAft>
              <a:defRPr sz="1300">
                <a:latin typeface="Times"/>
              </a:defRPr>
            </a:lvl1pPr>
          </a:lstStyle>
          <a:p>
            <a:endParaRPr lang="de-CH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4630" y="9722885"/>
            <a:ext cx="3077848" cy="51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271" tIns="49634" rIns="99271" bIns="49634" numCol="1" anchor="b" anchorCtr="0" compatLnSpc="1">
            <a:prstTxWarp prst="textNoShape">
              <a:avLst/>
            </a:prstTxWarp>
          </a:bodyPr>
          <a:lstStyle>
            <a:lvl1pPr algn="r" defTabSz="992149" eaLnBrk="0" hangingPunct="0">
              <a:lnSpc>
                <a:spcPct val="100000"/>
              </a:lnSpc>
              <a:spcAft>
                <a:spcPct val="0"/>
              </a:spcAft>
              <a:defRPr sz="1300">
                <a:latin typeface="Times"/>
              </a:defRPr>
            </a:lvl1pPr>
          </a:lstStyle>
          <a:p>
            <a:fld id="{D03EF926-E32B-4D7F-8C5F-6D062AF5977A}" type="slidenum">
              <a:rPr lang="de-CH"/>
              <a:pPr/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336896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FE9E7A-7DB3-490D-A61C-B8AF7584664F}" type="slidenum">
              <a:rPr lang="de-CH"/>
              <a:pPr/>
              <a:t>1</a:t>
            </a:fld>
            <a:endParaRPr lang="de-CH"/>
          </a:p>
        </p:txBody>
      </p:sp>
      <p:sp>
        <p:nvSpPr>
          <p:cNvPr id="311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41288" y="768350"/>
            <a:ext cx="6819900" cy="3836988"/>
          </a:xfrm>
          <a:ln/>
        </p:spPr>
      </p:sp>
      <p:sp>
        <p:nvSpPr>
          <p:cNvPr id="311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b="1"/>
              <a:t>Kopf- und Fusszeile anpassen:</a:t>
            </a:r>
            <a:r>
              <a:rPr lang="de-CH"/>
              <a:t> Bei der ersten ausgewählten Folie über Schaltfläche: Ansicht / Master / Folienmaster; Klick auf: </a:t>
            </a:r>
            <a:r>
              <a:rPr lang="de-CH" sz="800">
                <a:latin typeface="Arial" charset="0"/>
              </a:rPr>
              <a:t>Titel der Präsentation aktuelles Tagesdatum und gewünschte Änderung vornehmen.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33187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5" name="Rectangle 23"/>
          <p:cNvSpPr>
            <a:spLocks noGrp="1" noChangeArrowheads="1"/>
          </p:cNvSpPr>
          <p:nvPr>
            <p:ph type="ctrTitle" sz="quarter"/>
          </p:nvPr>
        </p:nvSpPr>
        <p:spPr>
          <a:xfrm>
            <a:off x="527051" y="404814"/>
            <a:ext cx="11137900" cy="1368425"/>
          </a:xfrm>
        </p:spPr>
        <p:txBody>
          <a:bodyPr/>
          <a:lstStyle>
            <a:lvl1pPr>
              <a:lnSpc>
                <a:spcPts val="5000"/>
              </a:lnSpc>
              <a:defRPr sz="4000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096" name="Rectangle 2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527051" y="3213100"/>
            <a:ext cx="11137900" cy="2376488"/>
          </a:xfrm>
        </p:spPr>
        <p:txBody>
          <a:bodyPr/>
          <a:lstStyle>
            <a:lvl1pPr>
              <a:lnSpc>
                <a:spcPts val="2400"/>
              </a:lnSpc>
              <a:defRPr sz="2200"/>
            </a:lvl1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pic>
        <p:nvPicPr>
          <p:cNvPr id="5" name="Grafik 4" descr="C:\Users\azlsho\AppData\Local\Temp\20\7zEB3AE.tmp\logo_stzh_azl_sw_pos_5.png"/>
          <p:cNvPicPr/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382" y="6191970"/>
            <a:ext cx="297633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>
          <a:xfrm>
            <a:off x="527382" y="6093297"/>
            <a:ext cx="11137237" cy="509141"/>
          </a:xfrm>
        </p:spPr>
        <p:txBody>
          <a:bodyPr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algn="l"/>
            <a:endParaRPr lang="de-CH" sz="800" dirty="0"/>
          </a:p>
        </p:txBody>
      </p:sp>
      <p:sp>
        <p:nvSpPr>
          <p:cNvPr id="5" name="Rectangle 43"/>
          <p:cNvSpPr>
            <a:spLocks noChangeArrowheads="1"/>
          </p:cNvSpPr>
          <p:nvPr userDrawn="1"/>
        </p:nvSpPr>
        <p:spPr bwMode="auto">
          <a:xfrm>
            <a:off x="5231904" y="6370340"/>
            <a:ext cx="2438400" cy="22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/>
          <a:lstStyle/>
          <a:p>
            <a:pPr algn="ctr" eaLnBrk="0" hangingPunct="0">
              <a:lnSpc>
                <a:spcPct val="90000"/>
              </a:lnSpc>
              <a:spcAft>
                <a:spcPct val="0"/>
              </a:spcAft>
            </a:pPr>
            <a:r>
              <a:rPr lang="de-CH" sz="800" dirty="0"/>
              <a:t>Erstgespräch </a:t>
            </a:r>
            <a:r>
              <a:rPr lang="de-CH" sz="800" baseline="0" dirty="0"/>
              <a:t>Dübendorf 04.06.2025</a:t>
            </a:r>
            <a:endParaRPr lang="de-CH" sz="800" dirty="0"/>
          </a:p>
          <a:p>
            <a:pPr algn="ctr" eaLnBrk="0" hangingPunct="0">
              <a:lnSpc>
                <a:spcPct val="90000"/>
              </a:lnSpc>
              <a:spcAft>
                <a:spcPct val="0"/>
              </a:spcAft>
            </a:pPr>
            <a:r>
              <a:rPr lang="de-CH" sz="800" dirty="0"/>
              <a:t>Seite </a:t>
            </a:r>
            <a:fld id="{77246119-8FB3-45EF-8408-423A8EF270D9}" type="slidenum">
              <a:rPr lang="de-CH" sz="800" smtClean="0"/>
              <a:pPr algn="ctr" eaLnBrk="0" hangingPunct="0">
                <a:lnSpc>
                  <a:spcPct val="90000"/>
                </a:lnSpc>
                <a:spcAft>
                  <a:spcPct val="0"/>
                </a:spcAft>
              </a:pPr>
              <a:t>‹Nr.›</a:t>
            </a:fld>
            <a:endParaRPr lang="de-CH" sz="800" dirty="0"/>
          </a:p>
        </p:txBody>
      </p:sp>
      <p:sp>
        <p:nvSpPr>
          <p:cNvPr id="7" name="Rechteck 6"/>
          <p:cNvSpPr/>
          <p:nvPr userDrawn="1"/>
        </p:nvSpPr>
        <p:spPr>
          <a:xfrm>
            <a:off x="545671" y="6265888"/>
            <a:ext cx="864096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de-CH" sz="800" dirty="0">
                <a:solidFill>
                  <a:schemeClr val="tx1"/>
                </a:solidFill>
              </a:rPr>
              <a:t>               </a:t>
            </a:r>
          </a:p>
          <a:p>
            <a:pPr algn="l">
              <a:lnSpc>
                <a:spcPct val="100000"/>
              </a:lnSpc>
              <a:spcAft>
                <a:spcPts val="0"/>
              </a:spcAft>
            </a:pPr>
            <a:r>
              <a:rPr lang="de-CH" sz="900" dirty="0">
                <a:solidFill>
                  <a:schemeClr val="tx1"/>
                </a:solidFill>
              </a:rPr>
              <a:t>ZLPro</a:t>
            </a:r>
            <a:endParaRPr lang="de-CH" sz="600" dirty="0">
              <a:solidFill>
                <a:schemeClr val="tx1"/>
              </a:solidFill>
            </a:endParaRPr>
          </a:p>
        </p:txBody>
      </p:sp>
      <p:sp>
        <p:nvSpPr>
          <p:cNvPr id="8" name="Titel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405" y="6355402"/>
            <a:ext cx="2860615" cy="241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527051" y="1773239"/>
            <a:ext cx="5467349" cy="43195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1" y="1773239"/>
            <a:ext cx="5467351" cy="43195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81534" y="404813"/>
            <a:ext cx="2783417" cy="5688012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527051" y="404813"/>
            <a:ext cx="8151283" cy="5688012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27051" y="404813"/>
            <a:ext cx="111379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/>
              <a:t>Folientitel gegebenenfalls auch über zwei Zeilen </a:t>
            </a:r>
            <a:br>
              <a:rPr lang="de-CH"/>
            </a:br>
            <a:r>
              <a:rPr lang="de-CH"/>
              <a:t>(Arial 28 Punkt)</a:t>
            </a:r>
          </a:p>
        </p:txBody>
      </p:sp>
      <p:sp>
        <p:nvSpPr>
          <p:cNvPr id="1057" name="Rectangle 33"/>
          <p:cNvSpPr>
            <a:spLocks noChangeArrowheads="1"/>
          </p:cNvSpPr>
          <p:nvPr/>
        </p:nvSpPr>
        <p:spPr bwMode="auto">
          <a:xfrm>
            <a:off x="508000" y="4495800"/>
            <a:ext cx="11176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/>
          <a:lstStyle/>
          <a:p>
            <a:endParaRPr lang="de-CH" sz="2200"/>
          </a:p>
        </p:txBody>
      </p:sp>
      <p:sp>
        <p:nvSpPr>
          <p:cNvPr id="1068" name="Rectangle 44"/>
          <p:cNvSpPr>
            <a:spLocks noGrp="1" noChangeArrowheads="1"/>
          </p:cNvSpPr>
          <p:nvPr>
            <p:ph type="body" idx="1"/>
          </p:nvPr>
        </p:nvSpPr>
        <p:spPr bwMode="auto">
          <a:xfrm>
            <a:off x="527051" y="1773239"/>
            <a:ext cx="1113790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/>
              <a:t>Mastertextformat bearbeiten</a:t>
            </a:r>
          </a:p>
          <a:p>
            <a:pPr lvl="1"/>
            <a:r>
              <a:rPr lang="de-CH"/>
              <a:t>Zweite Ebene</a:t>
            </a:r>
          </a:p>
          <a:p>
            <a:pPr lvl="2"/>
            <a:r>
              <a:rPr lang="de-CH"/>
              <a:t>Dritte Ebene</a:t>
            </a:r>
          </a:p>
          <a:p>
            <a:pPr lvl="3"/>
            <a:r>
              <a:rPr lang="de-CH"/>
              <a:t>Vierte Ebene</a:t>
            </a:r>
          </a:p>
          <a:p>
            <a:pPr lvl="4"/>
            <a:r>
              <a:rPr lang="de-CH"/>
              <a:t>Fünfte Ebene</a:t>
            </a:r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3"/>
          </p:nvPr>
        </p:nvSpPr>
        <p:spPr>
          <a:xfrm>
            <a:off x="527382" y="6237313"/>
            <a:ext cx="1113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endParaRPr lang="de-CH" dirty="0"/>
          </a:p>
          <a:p>
            <a:pPr algn="l"/>
            <a:endParaRPr lang="de-CH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1966CC"/>
          </a:solidFill>
          <a:latin typeface="Arial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0"/>
        </a:spcBef>
        <a:spcAft>
          <a:spcPts val="20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476250" indent="-28575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defRPr sz="2000">
          <a:solidFill>
            <a:schemeClr val="tx1"/>
          </a:solidFill>
          <a:latin typeface="+mn-lt"/>
        </a:defRPr>
      </a:lvl2pPr>
      <a:lvl3pPr marL="8953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3pPr>
      <a:lvl4pPr marL="13144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17335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5pPr>
      <a:lvl6pPr marL="21907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6pPr>
      <a:lvl7pPr marL="26479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7pPr>
      <a:lvl8pPr marL="31051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8pPr>
      <a:lvl9pPr marL="3562350" indent="-228600" algn="l" rtl="0" eaLnBrk="1" fontAlgn="base" hangingPunct="1">
        <a:lnSpc>
          <a:spcPct val="90000"/>
        </a:lnSpc>
        <a:spcBef>
          <a:spcPts val="2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D70E7-3E74-4ED5-AC2C-9B0B23FD2CAB}" type="slidenum">
              <a:rPr lang="de-CH" smtClean="0"/>
              <a:pPr/>
              <a:t>‹Nr.›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Data" Target="../diagrams/data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4.emf"/><Relationship Id="rId17" Type="http://schemas.microsoft.com/office/2007/relationships/diagramDrawing" Target="../diagrams/drawing3.xml"/><Relationship Id="rId2" Type="http://schemas.openxmlformats.org/officeDocument/2006/relationships/diagramData" Target="../diagrams/data1.xml"/><Relationship Id="rId16" Type="http://schemas.openxmlformats.org/officeDocument/2006/relationships/diagramColors" Target="../diagrams/colors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QuickStyle" Target="../diagrams/quickStyle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23393" y="2060848"/>
            <a:ext cx="9573370" cy="2736304"/>
          </a:xfrm>
          <a:noFill/>
        </p:spPr>
        <p:txBody>
          <a:bodyPr/>
          <a:lstStyle/>
          <a:p>
            <a:r>
              <a:rPr lang="de-CH" dirty="0">
                <a:solidFill>
                  <a:srgbClr val="7030A0"/>
                </a:solidFill>
              </a:rPr>
              <a:t>Erstgespräch Stadt Dübendorf</a:t>
            </a:r>
            <a:br>
              <a:rPr lang="de-CH" dirty="0">
                <a:solidFill>
                  <a:srgbClr val="7030A0"/>
                </a:solidFill>
              </a:rPr>
            </a:br>
            <a:r>
              <a:rPr lang="de-CH" dirty="0">
                <a:solidFill>
                  <a:srgbClr val="7030A0"/>
                </a:solidFill>
              </a:rPr>
              <a:t>04.06.2025</a:t>
            </a:r>
            <a:br>
              <a:rPr lang="de-CH" dirty="0">
                <a:solidFill>
                  <a:srgbClr val="7030A0"/>
                </a:solidFill>
              </a:rPr>
            </a:br>
            <a:r>
              <a:rPr lang="de-CH" sz="1200" b="1" dirty="0">
                <a:solidFill>
                  <a:srgbClr val="7030A0"/>
                </a:solidFill>
              </a:rPr>
              <a:t>I</a:t>
            </a:r>
            <a:r>
              <a:rPr lang="de-CH" sz="1200" dirty="0">
                <a:solidFill>
                  <a:srgbClr val="7030A0"/>
                </a:solidFill>
              </a:rPr>
              <a:t>nter</a:t>
            </a:r>
            <a:r>
              <a:rPr lang="de-CH" sz="1200" b="1" dirty="0">
                <a:solidFill>
                  <a:srgbClr val="7030A0"/>
                </a:solidFill>
              </a:rPr>
              <a:t>k</a:t>
            </a:r>
            <a:r>
              <a:rPr lang="de-CH" sz="1200" dirty="0">
                <a:solidFill>
                  <a:srgbClr val="7030A0"/>
                </a:solidFill>
              </a:rPr>
              <a:t>ommunale Zusammenarbeit bei der Durchführung der </a:t>
            </a:r>
            <a:r>
              <a:rPr lang="de-CH" sz="1200" b="1" dirty="0">
                <a:solidFill>
                  <a:srgbClr val="7030A0"/>
                </a:solidFill>
              </a:rPr>
              <a:t>Z</a:t>
            </a:r>
            <a:r>
              <a:rPr lang="de-CH" sz="1200" dirty="0">
                <a:solidFill>
                  <a:srgbClr val="7030A0"/>
                </a:solidFill>
              </a:rPr>
              <a:t>usatz</a:t>
            </a:r>
            <a:r>
              <a:rPr lang="de-CH" sz="1200" b="1" dirty="0">
                <a:solidFill>
                  <a:srgbClr val="7030A0"/>
                </a:solidFill>
              </a:rPr>
              <a:t>l</a:t>
            </a:r>
            <a:r>
              <a:rPr lang="de-CH" sz="1200" dirty="0">
                <a:solidFill>
                  <a:srgbClr val="7030A0"/>
                </a:solidFill>
              </a:rPr>
              <a:t>eistungen zur AHV/IV</a:t>
            </a:r>
            <a:br>
              <a:rPr lang="de-CH" sz="1200" dirty="0">
                <a:solidFill>
                  <a:srgbClr val="7030A0"/>
                </a:solidFill>
              </a:rPr>
            </a:br>
            <a:endParaRPr lang="de-CH" sz="1200" dirty="0">
              <a:solidFill>
                <a:srgbClr val="7030A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376" y="332656"/>
            <a:ext cx="10225136" cy="1051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Teilnehmende</a:t>
            </a:r>
          </a:p>
        </p:txBody>
      </p:sp>
      <p:graphicFrame>
        <p:nvGraphicFramePr>
          <p:cNvPr id="4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068402"/>
              </p:ext>
            </p:extLst>
          </p:nvPr>
        </p:nvGraphicFramePr>
        <p:xfrm>
          <a:off x="527051" y="1052736"/>
          <a:ext cx="11137900" cy="1745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285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093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de-CH" sz="1400" dirty="0"/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400" b="1" dirty="0"/>
                        <a:t>Stadtverwaltung Dübendorf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877039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sz="1400" dirty="0"/>
                        <a:t>Nadine Plantamura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CH" sz="1400" dirty="0"/>
                        <a:t>Leiterin Sozialversicherungen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6678675"/>
                  </a:ext>
                </a:extLst>
              </a:tr>
              <a:tr h="229368">
                <a:tc>
                  <a:txBody>
                    <a:bodyPr/>
                    <a:lstStyle/>
                    <a:p>
                      <a:r>
                        <a:rPr lang="de-CH" sz="1400" dirty="0"/>
                        <a:t>Chantal Huber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CH" sz="1400" dirty="0"/>
                        <a:t>Fachspezialistin Zusatzleistungen zur AHV/IV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de-CH" sz="1400" dirty="0"/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de-CH" sz="1400" b="1" baseline="0" dirty="0"/>
                        <a:t>Amt für Zusatzleistungen zur AHV/IV Stadt Zürich</a:t>
                      </a:r>
                      <a:endParaRPr lang="de-CH" sz="1400" b="1" dirty="0"/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0754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de-CH" sz="1400" dirty="0"/>
                        <a:t>Oliver Kunz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sz="1400" dirty="0"/>
                        <a:t>Leiter Prozess- und Organisationsmanagement</a:t>
                      </a:r>
                    </a:p>
                  </a:txBody>
                  <a:tcPr marB="90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2082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971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Inhalt</a:t>
            </a:r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0933197"/>
              </p:ext>
            </p:extLst>
          </p:nvPr>
        </p:nvGraphicFramePr>
        <p:xfrm>
          <a:off x="527051" y="980728"/>
          <a:ext cx="111379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37900">
                  <a:extLst>
                    <a:ext uri="{9D8B030D-6E8A-4147-A177-3AD203B41FA5}">
                      <a16:colId xmlns:a16="http://schemas.microsoft.com/office/drawing/2014/main" val="2442784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Was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20836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Betriebsorganisation</a:t>
                      </a:r>
                      <a:r>
                        <a:rPr lang="de-CH" baseline="0" dirty="0">
                          <a:solidFill>
                            <a:schemeClr val="tx1"/>
                          </a:solidFill>
                        </a:rPr>
                        <a:t> ZLPro</a:t>
                      </a:r>
                      <a:endParaRPr lang="de-C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9541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/>
                        <a:t>Grobe Systemübersicht: Gesamtlösung ZLPro</a:t>
                      </a:r>
                      <a:endParaRPr lang="de-CH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91433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Vor- und Nachteile sowie Rahmenbedingungen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35103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Mögliche Grobplanung Einführung (Termine, Schulung, manuelle Migration)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7851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Technische Anbindung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57053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Lizenzmodell und Grobkalkulation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108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Fragen &amp; weiteres Vorgehen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15066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38324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Betriebsorganisation ZLPro</a:t>
            </a:r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3579625172"/>
              </p:ext>
            </p:extLst>
          </p:nvPr>
        </p:nvGraphicFramePr>
        <p:xfrm>
          <a:off x="1703511" y="3320988"/>
          <a:ext cx="309634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m 4"/>
          <p:cNvGraphicFramePr/>
          <p:nvPr>
            <p:extLst>
              <p:ext uri="{D42A27DB-BD31-4B8C-83A1-F6EECF244321}">
                <p14:modId xmlns:p14="http://schemas.microsoft.com/office/powerpoint/2010/main" val="3621247038"/>
              </p:ext>
            </p:extLst>
          </p:nvPr>
        </p:nvGraphicFramePr>
        <p:xfrm>
          <a:off x="7176120" y="3398716"/>
          <a:ext cx="3096344" cy="2946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Gleichschenkliges Dreieck 5"/>
          <p:cNvSpPr/>
          <p:nvPr/>
        </p:nvSpPr>
        <p:spPr bwMode="auto">
          <a:xfrm>
            <a:off x="4819196" y="2780928"/>
            <a:ext cx="2337585" cy="2160240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31750"/>
          </a:effec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>
              <a:tabLst>
                <a:tab pos="1808163" algn="l"/>
              </a:tabLst>
            </a:pPr>
            <a:endParaRPr lang="de-CH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63952" y="3717032"/>
            <a:ext cx="686266" cy="1132696"/>
          </a:xfrm>
          <a:prstGeom prst="rect">
            <a:avLst/>
          </a:prstGeom>
        </p:spPr>
      </p:pic>
      <p:sp>
        <p:nvSpPr>
          <p:cNvPr id="8" name="Rechteck 7"/>
          <p:cNvSpPr/>
          <p:nvPr/>
        </p:nvSpPr>
        <p:spPr bwMode="auto">
          <a:xfrm>
            <a:off x="4899535" y="5733256"/>
            <a:ext cx="2176905" cy="289297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tabLst>
                <a:tab pos="1808163" algn="l"/>
              </a:tabLst>
            </a:pPr>
            <a:r>
              <a:rPr lang="de-CH" sz="1000" dirty="0" err="1"/>
              <a:t>CubeServ</a:t>
            </a:r>
            <a:r>
              <a:rPr lang="de-CH" sz="1000" dirty="0"/>
              <a:t>, ITP, OMIS, Weitere</a:t>
            </a:r>
          </a:p>
        </p:txBody>
      </p:sp>
      <p:graphicFrame>
        <p:nvGraphicFramePr>
          <p:cNvPr id="10" name="Diagramm 9"/>
          <p:cNvGraphicFramePr/>
          <p:nvPr>
            <p:extLst>
              <p:ext uri="{D42A27DB-BD31-4B8C-83A1-F6EECF244321}">
                <p14:modId xmlns:p14="http://schemas.microsoft.com/office/powerpoint/2010/main" val="2102112843"/>
              </p:ext>
            </p:extLst>
          </p:nvPr>
        </p:nvGraphicFramePr>
        <p:xfrm>
          <a:off x="3719736" y="783829"/>
          <a:ext cx="4608512" cy="216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</p:spTree>
    <p:extLst>
      <p:ext uri="{BB962C8B-B14F-4D97-AF65-F5344CB8AC3E}">
        <p14:creationId xmlns:p14="http://schemas.microsoft.com/office/powerpoint/2010/main" val="2353502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2"/>
          <p:cNvSpPr>
            <a:spLocks noGrp="1"/>
          </p:cNvSpPr>
          <p:nvPr>
            <p:ph type="title"/>
          </p:nvPr>
        </p:nvSpPr>
        <p:spPr>
          <a:xfrm>
            <a:off x="551385" y="404813"/>
            <a:ext cx="9721330" cy="863600"/>
          </a:xfrm>
        </p:spPr>
        <p:txBody>
          <a:bodyPr/>
          <a:lstStyle/>
          <a:p>
            <a:r>
              <a:rPr lang="de-CH" dirty="0"/>
              <a:t>Grobe Systemübersicht: Gesamtlösung ZLPro</a:t>
            </a:r>
          </a:p>
        </p:txBody>
      </p:sp>
      <p:sp>
        <p:nvSpPr>
          <p:cNvPr id="5" name="Rechteck 4"/>
          <p:cNvSpPr/>
          <p:nvPr/>
        </p:nvSpPr>
        <p:spPr bwMode="auto">
          <a:xfrm>
            <a:off x="3192903" y="1412776"/>
            <a:ext cx="3312368" cy="2664296"/>
          </a:xfrm>
          <a:prstGeom prst="rect">
            <a:avLst/>
          </a:prstGeom>
          <a:solidFill>
            <a:srgbClr val="333399">
              <a:lumMod val="60000"/>
              <a:lumOff val="40000"/>
            </a:srgbClr>
          </a:solidFill>
          <a:ln w="9525" cap="flat" cmpd="sng" algn="ctr">
            <a:solidFill>
              <a:srgbClr val="333399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algn="ctr">
              <a:tabLst>
                <a:tab pos="1808163" algn="l"/>
              </a:tabLst>
              <a:defRPr/>
            </a:pPr>
            <a:r>
              <a:rPr lang="de-CH" sz="1600" b="1" kern="0" dirty="0">
                <a:solidFill>
                  <a:srgbClr val="FFFFFF"/>
                </a:solidFill>
                <a:latin typeface="Arial"/>
              </a:rPr>
              <a:t>ZL-Applikation</a:t>
            </a:r>
          </a:p>
        </p:txBody>
      </p:sp>
      <p:sp>
        <p:nvSpPr>
          <p:cNvPr id="6" name="Abgerundetes Rechteck 5"/>
          <p:cNvSpPr/>
          <p:nvPr/>
        </p:nvSpPr>
        <p:spPr bwMode="auto">
          <a:xfrm>
            <a:off x="3386438" y="1829094"/>
            <a:ext cx="2530088" cy="949624"/>
          </a:xfrm>
          <a:prstGeom prst="roundRect">
            <a:avLst/>
          </a:prstGeom>
          <a:gradFill rotWithShape="1">
            <a:gsLst>
              <a:gs pos="0">
                <a:srgbClr val="333399">
                  <a:tint val="50000"/>
                  <a:satMod val="300000"/>
                </a:srgbClr>
              </a:gs>
              <a:gs pos="35000">
                <a:srgbClr val="333399">
                  <a:tint val="37000"/>
                  <a:satMod val="300000"/>
                </a:srgbClr>
              </a:gs>
              <a:gs pos="100000">
                <a:srgbClr val="33339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333399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  </a:t>
            </a:r>
            <a:r>
              <a:rPr lang="de-CH" sz="1400" b="1" kern="0" dirty="0" err="1">
                <a:solidFill>
                  <a:srgbClr val="000000"/>
                </a:solidFill>
                <a:latin typeface="Arial"/>
              </a:rPr>
              <a:t>Fallver</a:t>
            </a: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-</a:t>
            </a:r>
            <a:br>
              <a:rPr lang="de-CH" sz="1400" b="1" kern="0" dirty="0">
                <a:solidFill>
                  <a:srgbClr val="000000"/>
                </a:solidFill>
                <a:latin typeface="Arial"/>
              </a:rPr>
            </a:b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  </a:t>
            </a:r>
            <a:r>
              <a:rPr lang="de-CH" sz="1400" b="1" kern="0" dirty="0" err="1">
                <a:solidFill>
                  <a:srgbClr val="000000"/>
                </a:solidFill>
                <a:latin typeface="Arial"/>
              </a:rPr>
              <a:t>waltung</a:t>
            </a:r>
            <a:endParaRPr lang="de-CH" sz="140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Abgerundetes Rechteck 8"/>
          <p:cNvSpPr/>
          <p:nvPr/>
        </p:nvSpPr>
        <p:spPr bwMode="auto">
          <a:xfrm>
            <a:off x="3401305" y="2992317"/>
            <a:ext cx="2515220" cy="580699"/>
          </a:xfrm>
          <a:prstGeom prst="round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100" b="1" kern="0" dirty="0">
                <a:solidFill>
                  <a:srgbClr val="000000"/>
                </a:solidFill>
                <a:latin typeface="Arial"/>
              </a:rPr>
              <a:t>Applikationsmanagement</a:t>
            </a:r>
            <a:endParaRPr lang="de-CH" sz="110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Abgerundetes Rechteck 9"/>
          <p:cNvSpPr/>
          <p:nvPr/>
        </p:nvSpPr>
        <p:spPr bwMode="auto">
          <a:xfrm rot="16200000">
            <a:off x="5145616" y="2641709"/>
            <a:ext cx="2036590" cy="250677"/>
          </a:xfrm>
          <a:prstGeom prst="roundRect">
            <a:avLst/>
          </a:prstGeom>
          <a:gradFill rotWithShape="1">
            <a:gsLst>
              <a:gs pos="0">
                <a:srgbClr val="BBE0E3">
                  <a:tint val="50000"/>
                  <a:satMod val="300000"/>
                </a:srgbClr>
              </a:gs>
              <a:gs pos="35000">
                <a:srgbClr val="BBE0E3">
                  <a:tint val="37000"/>
                  <a:satMod val="300000"/>
                </a:srgbClr>
              </a:gs>
              <a:gs pos="100000">
                <a:srgbClr val="BBE0E3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900" b="1" kern="0" dirty="0">
                <a:solidFill>
                  <a:srgbClr val="000000"/>
                </a:solidFill>
                <a:latin typeface="Arial"/>
              </a:rPr>
              <a:t>Job- und Batch-Implementationen</a:t>
            </a:r>
            <a:endParaRPr lang="de-CH" sz="900" kern="0" dirty="0">
              <a:solidFill>
                <a:srgbClr val="000000"/>
              </a:solidFill>
              <a:latin typeface="Arial"/>
            </a:endParaRPr>
          </a:p>
        </p:txBody>
      </p:sp>
      <p:grpSp>
        <p:nvGrpSpPr>
          <p:cNvPr id="12" name="Gruppieren 11"/>
          <p:cNvGrpSpPr/>
          <p:nvPr/>
        </p:nvGrpSpPr>
        <p:grpSpPr>
          <a:xfrm>
            <a:off x="4309773" y="4797152"/>
            <a:ext cx="1215222" cy="1062776"/>
            <a:chOff x="1907704" y="4869159"/>
            <a:chExt cx="1215222" cy="1062776"/>
          </a:xfrm>
        </p:grpSpPr>
        <p:sp>
          <p:nvSpPr>
            <p:cNvPr id="13" name="Flussdiagramm: Magnetplattenspeicher 12"/>
            <p:cNvSpPr/>
            <p:nvPr/>
          </p:nvSpPr>
          <p:spPr bwMode="auto">
            <a:xfrm>
              <a:off x="1907704" y="4869159"/>
              <a:ext cx="1008112" cy="736101"/>
            </a:xfrm>
            <a:prstGeom prst="flowChartMagneticDisk">
              <a:avLst/>
            </a:prstGeom>
            <a:gradFill rotWithShape="1">
              <a:gsLst>
                <a:gs pos="0">
                  <a:srgbClr val="333399">
                    <a:tint val="50000"/>
                    <a:satMod val="300000"/>
                  </a:srgbClr>
                </a:gs>
                <a:gs pos="35000">
                  <a:srgbClr val="333399">
                    <a:tint val="37000"/>
                    <a:satMod val="300000"/>
                  </a:srgbClr>
                </a:gs>
                <a:gs pos="100000">
                  <a:srgbClr val="33339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333399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tabLst>
                  <a:tab pos="1808163" algn="l"/>
                </a:tabLst>
                <a:defRPr/>
              </a:pPr>
              <a:r>
                <a:rPr lang="de-CH" sz="1600" b="1" kern="0" dirty="0">
                  <a:solidFill>
                    <a:srgbClr val="000000"/>
                  </a:solidFill>
                  <a:latin typeface="Arial"/>
                </a:rPr>
                <a:t>ELO</a:t>
              </a:r>
            </a:p>
          </p:txBody>
        </p:sp>
        <p:pic>
          <p:nvPicPr>
            <p:cNvPr id="14" name="Grafik 13" descr="フリーイラスト素材] クリップアート, 記号 ...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02561" y="5480173"/>
              <a:ext cx="520365" cy="451762"/>
            </a:xfrm>
            <a:prstGeom prst="rect">
              <a:avLst/>
            </a:prstGeom>
          </p:spPr>
        </p:pic>
      </p:grpSp>
      <p:grpSp>
        <p:nvGrpSpPr>
          <p:cNvPr id="15" name="Gruppieren 14"/>
          <p:cNvGrpSpPr/>
          <p:nvPr/>
        </p:nvGrpSpPr>
        <p:grpSpPr>
          <a:xfrm>
            <a:off x="5749934" y="4796369"/>
            <a:ext cx="1250463" cy="1098129"/>
            <a:chOff x="3683994" y="4868375"/>
            <a:chExt cx="1250463" cy="1098129"/>
          </a:xfrm>
        </p:grpSpPr>
        <p:sp>
          <p:nvSpPr>
            <p:cNvPr id="16" name="Flussdiagramm: Magnetplattenspeicher 15"/>
            <p:cNvSpPr/>
            <p:nvPr/>
          </p:nvSpPr>
          <p:spPr bwMode="auto">
            <a:xfrm>
              <a:off x="3683994" y="4868375"/>
              <a:ext cx="1008112" cy="736101"/>
            </a:xfrm>
            <a:prstGeom prst="flowChartMagneticDisk">
              <a:avLst/>
            </a:prstGeom>
            <a:gradFill rotWithShape="1">
              <a:gsLst>
                <a:gs pos="0">
                  <a:srgbClr val="333399">
                    <a:tint val="50000"/>
                    <a:satMod val="300000"/>
                  </a:srgbClr>
                </a:gs>
                <a:gs pos="35000">
                  <a:srgbClr val="333399">
                    <a:tint val="37000"/>
                    <a:satMod val="300000"/>
                  </a:srgbClr>
                </a:gs>
                <a:gs pos="100000">
                  <a:srgbClr val="33339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333399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tabLst>
                  <a:tab pos="1808163" algn="l"/>
                </a:tabLst>
                <a:defRPr/>
              </a:pPr>
              <a:r>
                <a:rPr lang="de-CH" sz="1600" b="1" kern="0" dirty="0">
                  <a:solidFill>
                    <a:srgbClr val="000000"/>
                  </a:solidFill>
                  <a:latin typeface="Arial"/>
                </a:rPr>
                <a:t>Reporting</a:t>
              </a:r>
            </a:p>
          </p:txBody>
        </p:sp>
        <p:pic>
          <p:nvPicPr>
            <p:cNvPr id="17" name="Grafik 16" descr="Yahoo „Transparency Report“ 20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14457" y="5445224"/>
              <a:ext cx="720000" cy="521280"/>
            </a:xfrm>
            <a:prstGeom prst="rect">
              <a:avLst/>
            </a:prstGeom>
          </p:spPr>
        </p:pic>
      </p:grpSp>
      <p:grpSp>
        <p:nvGrpSpPr>
          <p:cNvPr id="18" name="Gruppieren 17"/>
          <p:cNvGrpSpPr/>
          <p:nvPr/>
        </p:nvGrpSpPr>
        <p:grpSpPr>
          <a:xfrm>
            <a:off x="2844917" y="4796369"/>
            <a:ext cx="1189146" cy="1013605"/>
            <a:chOff x="442848" y="4868375"/>
            <a:chExt cx="1189146" cy="1013605"/>
          </a:xfrm>
        </p:grpSpPr>
        <p:sp>
          <p:nvSpPr>
            <p:cNvPr id="19" name="Flussdiagramm: Magnetplattenspeicher 18"/>
            <p:cNvSpPr/>
            <p:nvPr/>
          </p:nvSpPr>
          <p:spPr bwMode="auto">
            <a:xfrm>
              <a:off x="442848" y="4868375"/>
              <a:ext cx="1008112" cy="736101"/>
            </a:xfrm>
            <a:prstGeom prst="flowChartMagneticDisk">
              <a:avLst/>
            </a:prstGeom>
            <a:gradFill rotWithShape="1">
              <a:gsLst>
                <a:gs pos="0">
                  <a:srgbClr val="333399">
                    <a:tint val="50000"/>
                    <a:satMod val="300000"/>
                  </a:srgbClr>
                </a:gs>
                <a:gs pos="35000">
                  <a:srgbClr val="333399">
                    <a:tint val="37000"/>
                    <a:satMod val="300000"/>
                  </a:srgbClr>
                </a:gs>
                <a:gs pos="100000">
                  <a:srgbClr val="333399">
                    <a:tint val="15000"/>
                    <a:satMod val="350000"/>
                  </a:srgbClr>
                </a:gs>
              </a:gsLst>
              <a:lin ang="16200000" scaled="1"/>
            </a:gradFill>
            <a:ln w="9525" cap="flat" cmpd="sng" algn="ctr">
              <a:solidFill>
                <a:srgbClr val="333399">
                  <a:shade val="95000"/>
                  <a:satMod val="105000"/>
                </a:srgbClr>
              </a:solidFill>
              <a:prstDash val="solid"/>
              <a:headEnd type="none" w="med" len="med"/>
              <a:tailEnd type="none" w="med" len="me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vert="horz" wrap="squar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algn="ctr">
                <a:tabLst>
                  <a:tab pos="1808163" algn="l"/>
                </a:tabLst>
                <a:defRPr/>
              </a:pPr>
              <a:r>
                <a:rPr lang="de-CH" sz="1600" b="1" kern="0" dirty="0">
                  <a:solidFill>
                    <a:srgbClr val="000000"/>
                  </a:solidFill>
                  <a:latin typeface="Arial"/>
                </a:rPr>
                <a:t>ITP</a:t>
              </a:r>
            </a:p>
          </p:txBody>
        </p:sp>
        <p:pic>
          <p:nvPicPr>
            <p:cNvPr id="20" name="Grafik 19" descr="facebook template | History Tech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5229200"/>
              <a:ext cx="444370" cy="652780"/>
            </a:xfrm>
            <a:prstGeom prst="rect">
              <a:avLst/>
            </a:prstGeom>
          </p:spPr>
        </p:pic>
      </p:grpSp>
      <p:sp>
        <p:nvSpPr>
          <p:cNvPr id="21" name="Rechteck 20"/>
          <p:cNvSpPr/>
          <p:nvPr/>
        </p:nvSpPr>
        <p:spPr bwMode="auto">
          <a:xfrm>
            <a:off x="6902061" y="2910201"/>
            <a:ext cx="972854" cy="880117"/>
          </a:xfrm>
          <a:prstGeom prst="rect">
            <a:avLst/>
          </a:prstGeom>
          <a:solidFill>
            <a:srgbClr val="000000"/>
          </a:soli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808163" algn="l"/>
              </a:tabLst>
              <a:defRPr/>
            </a:pPr>
            <a:r>
              <a:rPr lang="de-CH" sz="1600" b="1" kern="0" dirty="0">
                <a:solidFill>
                  <a:srgbClr val="FFFFFF"/>
                </a:solidFill>
                <a:latin typeface="Arial"/>
              </a:rPr>
              <a:t>SAP</a:t>
            </a:r>
            <a:br>
              <a:rPr lang="de-CH" sz="1600" b="1" kern="0" dirty="0">
                <a:solidFill>
                  <a:srgbClr val="FFFFFF"/>
                </a:solidFill>
                <a:latin typeface="Arial"/>
              </a:rPr>
            </a:br>
            <a:r>
              <a:rPr lang="de-CH" sz="1600" b="1" kern="0" dirty="0">
                <a:solidFill>
                  <a:srgbClr val="FFFFFF"/>
                </a:solidFill>
                <a:latin typeface="Arial"/>
              </a:rPr>
              <a:t>PS-CD</a:t>
            </a:r>
          </a:p>
        </p:txBody>
      </p:sp>
      <p:sp>
        <p:nvSpPr>
          <p:cNvPr id="22" name="Rechteck 21"/>
          <p:cNvSpPr/>
          <p:nvPr/>
        </p:nvSpPr>
        <p:spPr bwMode="auto">
          <a:xfrm>
            <a:off x="6902062" y="1601560"/>
            <a:ext cx="972854" cy="1038825"/>
          </a:xfrm>
          <a:prstGeom prst="rect">
            <a:avLst/>
          </a:prstGeom>
          <a:gradFill rotWithShape="1">
            <a:gsLst>
              <a:gs pos="0">
                <a:srgbClr val="BBE0E3">
                  <a:shade val="51000"/>
                  <a:satMod val="130000"/>
                </a:srgbClr>
              </a:gs>
              <a:gs pos="80000">
                <a:srgbClr val="BBE0E3">
                  <a:shade val="93000"/>
                  <a:satMod val="130000"/>
                </a:srgbClr>
              </a:gs>
              <a:gs pos="100000">
                <a:srgbClr val="BBE0E3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tabLst>
                <a:tab pos="1808163" algn="l"/>
              </a:tabLst>
              <a:defRPr/>
            </a:pPr>
            <a:r>
              <a:rPr lang="de-CH" sz="1600" b="1" kern="0" dirty="0">
                <a:solidFill>
                  <a:srgbClr val="000000"/>
                </a:solidFill>
                <a:latin typeface="Arial"/>
              </a:rPr>
              <a:t>UC4</a:t>
            </a:r>
          </a:p>
        </p:txBody>
      </p:sp>
      <p:cxnSp>
        <p:nvCxnSpPr>
          <p:cNvPr id="23" name="Gerade Verbindung mit Pfeil 22"/>
          <p:cNvCxnSpPr>
            <a:stCxn id="22" idx="1"/>
          </p:cNvCxnSpPr>
          <p:nvPr/>
        </p:nvCxnSpPr>
        <p:spPr bwMode="auto">
          <a:xfrm flipH="1" flipV="1">
            <a:off x="6289250" y="2113670"/>
            <a:ext cx="612812" cy="7303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cxnSp>
        <p:nvCxnSpPr>
          <p:cNvPr id="24" name="Gerade Verbindung mit Pfeil 23"/>
          <p:cNvCxnSpPr>
            <a:stCxn id="21" idx="1"/>
          </p:cNvCxnSpPr>
          <p:nvPr/>
        </p:nvCxnSpPr>
        <p:spPr bwMode="auto">
          <a:xfrm flipH="1">
            <a:off x="6289251" y="3350259"/>
            <a:ext cx="612811" cy="0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triangle" w="med" len="med"/>
            <a:tailEnd type="triangl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28" name="Abgerundetes Rechteck 27"/>
          <p:cNvSpPr/>
          <p:nvPr/>
        </p:nvSpPr>
        <p:spPr bwMode="auto">
          <a:xfrm>
            <a:off x="5462403" y="2086915"/>
            <a:ext cx="383419" cy="465957"/>
          </a:xfrm>
          <a:prstGeom prst="round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050" b="1" kern="0" dirty="0">
                <a:solidFill>
                  <a:srgbClr val="000000"/>
                </a:solidFill>
                <a:latin typeface="Arial"/>
              </a:rPr>
              <a:t>ZRM</a:t>
            </a:r>
            <a:endParaRPr lang="de-CH" sz="1050" kern="0" dirty="0">
              <a:solidFill>
                <a:srgbClr val="000000"/>
              </a:solidFill>
              <a:latin typeface="Arial"/>
            </a:endParaRPr>
          </a:p>
        </p:txBody>
      </p:sp>
      <p:cxnSp>
        <p:nvCxnSpPr>
          <p:cNvPr id="30" name="Gerade Verbindung mit Pfeil 29"/>
          <p:cNvCxnSpPr/>
          <p:nvPr/>
        </p:nvCxnSpPr>
        <p:spPr bwMode="auto">
          <a:xfrm flipH="1">
            <a:off x="3348973" y="4077348"/>
            <a:ext cx="504056" cy="719804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cxnSp>
        <p:nvCxnSpPr>
          <p:cNvPr id="31" name="Gerade Verbindung mit Pfeil 30"/>
          <p:cNvCxnSpPr/>
          <p:nvPr/>
        </p:nvCxnSpPr>
        <p:spPr bwMode="auto">
          <a:xfrm>
            <a:off x="5774629" y="4077348"/>
            <a:ext cx="479360" cy="719804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cxnSp>
        <p:nvCxnSpPr>
          <p:cNvPr id="32" name="Gerade Verbindung mit Pfeil 31"/>
          <p:cNvCxnSpPr/>
          <p:nvPr/>
        </p:nvCxnSpPr>
        <p:spPr bwMode="auto">
          <a:xfrm>
            <a:off x="4810853" y="4077348"/>
            <a:ext cx="2976" cy="720588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38" name="Abgerundetes Rechteck 37"/>
          <p:cNvSpPr/>
          <p:nvPr/>
        </p:nvSpPr>
        <p:spPr bwMode="auto">
          <a:xfrm>
            <a:off x="4947074" y="2083068"/>
            <a:ext cx="490634" cy="465957"/>
          </a:xfrm>
          <a:prstGeom prst="round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050" b="1" kern="0" dirty="0">
                <a:solidFill>
                  <a:srgbClr val="000000"/>
                </a:solidFill>
                <a:latin typeface="Arial"/>
              </a:rPr>
              <a:t>Engine</a:t>
            </a:r>
            <a:endParaRPr lang="de-CH" sz="105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Abgerundetes Rechteck 38"/>
          <p:cNvSpPr/>
          <p:nvPr/>
        </p:nvSpPr>
        <p:spPr bwMode="auto">
          <a:xfrm>
            <a:off x="4299002" y="2083068"/>
            <a:ext cx="623378" cy="465957"/>
          </a:xfrm>
          <a:prstGeom prst="roundRect">
            <a:avLst/>
          </a:prstGeom>
          <a:gradFill rotWithShape="1">
            <a:gsLst>
              <a:gs pos="0">
                <a:srgbClr val="000000">
                  <a:tint val="50000"/>
                  <a:satMod val="300000"/>
                </a:srgbClr>
              </a:gs>
              <a:gs pos="35000">
                <a:srgbClr val="000000">
                  <a:tint val="37000"/>
                  <a:satMod val="300000"/>
                </a:srgbClr>
              </a:gs>
              <a:gs pos="100000">
                <a:srgbClr val="000000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000000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050" b="1" kern="0" dirty="0" err="1">
                <a:solidFill>
                  <a:srgbClr val="000000"/>
                </a:solidFill>
                <a:latin typeface="Arial"/>
              </a:rPr>
              <a:t>eDossier</a:t>
            </a:r>
            <a:endParaRPr lang="de-CH" sz="105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Rechteck 39"/>
          <p:cNvSpPr/>
          <p:nvPr/>
        </p:nvSpPr>
        <p:spPr bwMode="auto">
          <a:xfrm>
            <a:off x="8198725" y="4557064"/>
            <a:ext cx="738941" cy="683628"/>
          </a:xfrm>
          <a:prstGeom prst="rect">
            <a:avLst/>
          </a:prstGeom>
          <a:solidFill>
            <a:srgbClr val="009900"/>
          </a:soli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808163" algn="l"/>
              </a:tabLst>
            </a:pP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Bank</a:t>
            </a:r>
          </a:p>
        </p:txBody>
      </p:sp>
      <p:sp>
        <p:nvSpPr>
          <p:cNvPr id="41" name="Rechteck 40"/>
          <p:cNvSpPr/>
          <p:nvPr/>
        </p:nvSpPr>
        <p:spPr bwMode="auto">
          <a:xfrm>
            <a:off x="8198725" y="3765523"/>
            <a:ext cx="738941" cy="683628"/>
          </a:xfrm>
          <a:prstGeom prst="rect">
            <a:avLst/>
          </a:prstGeom>
          <a:solidFill>
            <a:srgbClr val="009900"/>
          </a:soli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808163" algn="l"/>
              </a:tabLst>
            </a:pP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Post-</a:t>
            </a:r>
            <a:r>
              <a:rPr lang="de-CH" sz="1400" b="1" kern="0" dirty="0" err="1">
                <a:solidFill>
                  <a:srgbClr val="000000"/>
                </a:solidFill>
                <a:latin typeface="Arial"/>
              </a:rPr>
              <a:t>finance</a:t>
            </a:r>
            <a:endParaRPr lang="de-CH" sz="1400" b="1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Rechteck 41"/>
          <p:cNvSpPr/>
          <p:nvPr/>
        </p:nvSpPr>
        <p:spPr bwMode="auto">
          <a:xfrm>
            <a:off x="8198725" y="2965710"/>
            <a:ext cx="738941" cy="696387"/>
          </a:xfrm>
          <a:prstGeom prst="rect">
            <a:avLst/>
          </a:prstGeom>
          <a:solidFill>
            <a:sysClr val="windowText" lastClr="000000">
              <a:lumMod val="65000"/>
              <a:lumOff val="35000"/>
            </a:sysClr>
          </a:soli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>
                <a:tab pos="1808163" algn="l"/>
              </a:tabLst>
              <a:defRPr/>
            </a:pPr>
            <a:r>
              <a:rPr lang="de-CH" sz="1600" b="1" kern="0" dirty="0">
                <a:solidFill>
                  <a:srgbClr val="FFFFFF"/>
                </a:solidFill>
                <a:latin typeface="Arial"/>
              </a:rPr>
              <a:t>SAP FI</a:t>
            </a:r>
          </a:p>
        </p:txBody>
      </p:sp>
      <p:cxnSp>
        <p:nvCxnSpPr>
          <p:cNvPr id="43" name="Gerade Verbindung mit Pfeil 42"/>
          <p:cNvCxnSpPr>
            <a:stCxn id="21" idx="3"/>
            <a:endCxn id="41" idx="1"/>
          </p:cNvCxnSpPr>
          <p:nvPr/>
        </p:nvCxnSpPr>
        <p:spPr bwMode="auto">
          <a:xfrm>
            <a:off x="7874916" y="3350259"/>
            <a:ext cx="323809" cy="757078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cxnSp>
        <p:nvCxnSpPr>
          <p:cNvPr id="44" name="Gerade Verbindung mit Pfeil 43"/>
          <p:cNvCxnSpPr>
            <a:stCxn id="21" idx="3"/>
            <a:endCxn id="40" idx="1"/>
          </p:cNvCxnSpPr>
          <p:nvPr/>
        </p:nvCxnSpPr>
        <p:spPr bwMode="auto">
          <a:xfrm>
            <a:off x="7874916" y="3350260"/>
            <a:ext cx="323809" cy="1548619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cxnSp>
        <p:nvCxnSpPr>
          <p:cNvPr id="45" name="Gerade Verbindung mit Pfeil 44"/>
          <p:cNvCxnSpPr>
            <a:stCxn id="42" idx="1"/>
            <a:endCxn id="21" idx="3"/>
          </p:cNvCxnSpPr>
          <p:nvPr/>
        </p:nvCxnSpPr>
        <p:spPr bwMode="auto">
          <a:xfrm flipH="1">
            <a:off x="7874916" y="3313903"/>
            <a:ext cx="323809" cy="36356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triangle" w="med" len="med"/>
            <a:tailEnd type="triangl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46" name="Rechteck 45"/>
          <p:cNvSpPr/>
          <p:nvPr/>
        </p:nvSpPr>
        <p:spPr bwMode="auto">
          <a:xfrm>
            <a:off x="7453857" y="5338937"/>
            <a:ext cx="738941" cy="683628"/>
          </a:xfrm>
          <a:prstGeom prst="rect">
            <a:avLst/>
          </a:prstGeom>
          <a:solidFill>
            <a:srgbClr val="009900"/>
          </a:solidFill>
          <a:ln w="9525" cap="flat" cmpd="sng" algn="ctr">
            <a:solidFill>
              <a:srgbClr val="BBE0E3">
                <a:shade val="95000"/>
                <a:satMod val="105000"/>
              </a:srgbClr>
            </a:solidFill>
            <a:prstDash val="solid"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808163" algn="l"/>
              </a:tabLst>
              <a:defRPr/>
            </a:pP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Externe</a:t>
            </a:r>
          </a:p>
          <a:p>
            <a:pPr algn="ctr">
              <a:lnSpc>
                <a:spcPct val="100000"/>
              </a:lnSpc>
              <a:tabLst>
                <a:tab pos="1808163" algn="l"/>
              </a:tabLst>
              <a:defRPr/>
            </a:pPr>
            <a:r>
              <a:rPr lang="de-CH" sz="1400" b="1" kern="0" dirty="0">
                <a:solidFill>
                  <a:srgbClr val="000000"/>
                </a:solidFill>
                <a:latin typeface="Arial"/>
              </a:rPr>
              <a:t>Register</a:t>
            </a:r>
          </a:p>
        </p:txBody>
      </p:sp>
      <p:cxnSp>
        <p:nvCxnSpPr>
          <p:cNvPr id="47" name="Gerade Verbindung mit Pfeil 46"/>
          <p:cNvCxnSpPr>
            <a:stCxn id="16" idx="4"/>
            <a:endCxn id="46" idx="1"/>
          </p:cNvCxnSpPr>
          <p:nvPr/>
        </p:nvCxnSpPr>
        <p:spPr bwMode="auto">
          <a:xfrm>
            <a:off x="6758046" y="5164419"/>
            <a:ext cx="695811" cy="516332"/>
          </a:xfrm>
          <a:prstGeom prst="straightConnector1">
            <a:avLst/>
          </a:prstGeom>
          <a:noFill/>
          <a:ln w="38100" cap="flat" cmpd="sng" algn="ctr">
            <a:solidFill>
              <a:srgbClr val="333399"/>
            </a:solidFill>
            <a:prstDash val="sysDash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  <p:sp>
        <p:nvSpPr>
          <p:cNvPr id="51" name="Textfeld 50"/>
          <p:cNvSpPr txBox="1"/>
          <p:nvPr/>
        </p:nvSpPr>
        <p:spPr>
          <a:xfrm>
            <a:off x="8166637" y="5663687"/>
            <a:ext cx="9150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SVA, BFS, KSA, etc.</a:t>
            </a:r>
          </a:p>
        </p:txBody>
      </p:sp>
      <p:sp>
        <p:nvSpPr>
          <p:cNvPr id="54" name="Textfeld 53"/>
          <p:cNvSpPr txBox="1"/>
          <p:nvPr/>
        </p:nvSpPr>
        <p:spPr>
          <a:xfrm>
            <a:off x="2888994" y="5591679"/>
            <a:ext cx="11457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Vorlagen-verwaltung</a:t>
            </a:r>
          </a:p>
        </p:txBody>
      </p:sp>
      <p:sp>
        <p:nvSpPr>
          <p:cNvPr id="55" name="Textfeld 54"/>
          <p:cNvSpPr txBox="1"/>
          <p:nvPr/>
        </p:nvSpPr>
        <p:spPr>
          <a:xfrm>
            <a:off x="4383734" y="5587377"/>
            <a:ext cx="114577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Archiv</a:t>
            </a:r>
            <a:b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</a:b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System</a:t>
            </a:r>
          </a:p>
        </p:txBody>
      </p:sp>
      <p:sp>
        <p:nvSpPr>
          <p:cNvPr id="56" name="Textfeld 55"/>
          <p:cNvSpPr txBox="1"/>
          <p:nvPr/>
        </p:nvSpPr>
        <p:spPr>
          <a:xfrm>
            <a:off x="7848922" y="1919271"/>
            <a:ext cx="12714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Zentrale</a:t>
            </a:r>
            <a:b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</a:br>
            <a:r>
              <a:rPr lang="de-CH" sz="1100" dirty="0">
                <a:solidFill>
                  <a:srgbClr val="291F75"/>
                </a:solidFill>
                <a:latin typeface="Arial"/>
                <a:cs typeface="Arial"/>
              </a:rPr>
              <a:t>Job-Steuerung</a:t>
            </a:r>
          </a:p>
        </p:txBody>
      </p:sp>
      <p:cxnSp>
        <p:nvCxnSpPr>
          <p:cNvPr id="57" name="Gerade Verbindung mit Pfeil 56"/>
          <p:cNvCxnSpPr>
            <a:stCxn id="22" idx="2"/>
            <a:endCxn id="21" idx="0"/>
          </p:cNvCxnSpPr>
          <p:nvPr/>
        </p:nvCxnSpPr>
        <p:spPr bwMode="auto">
          <a:xfrm flipH="1">
            <a:off x="7388489" y="2640384"/>
            <a:ext cx="1" cy="269816"/>
          </a:xfrm>
          <a:prstGeom prst="straightConnector1">
            <a:avLst/>
          </a:prstGeom>
          <a:noFill/>
          <a:ln w="38100" cap="flat" cmpd="sng" algn="ctr">
            <a:solidFill>
              <a:srgbClr val="FF0000"/>
            </a:solidFill>
            <a:prstDash val="solid"/>
            <a:headEnd type="none" w="med" len="med"/>
            <a:tailEnd type="triangle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</p:cxnSp>
    </p:spTree>
    <p:extLst>
      <p:ext uri="{BB962C8B-B14F-4D97-AF65-F5344CB8AC3E}">
        <p14:creationId xmlns:p14="http://schemas.microsoft.com/office/powerpoint/2010/main" val="3663725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Mandaten</a:t>
            </a:r>
            <a:r>
              <a:rPr lang="de-CH" sz="2000" dirty="0"/>
              <a:t> </a:t>
            </a:r>
            <a:br>
              <a:rPr lang="de-CH" dirty="0"/>
            </a:br>
            <a:endParaRPr lang="de-CH" sz="1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Freihand 1">
                <a:extLst>
                  <a:ext uri="{FF2B5EF4-FFF2-40B4-BE49-F238E27FC236}">
                    <a16:creationId xmlns:a16="http://schemas.microsoft.com/office/drawing/2014/main" id="{DED5DAF9-8834-D020-4B03-0D885B65B699}"/>
                  </a:ext>
                </a:extLst>
              </p14:cNvPr>
              <p14:cNvContentPartPr/>
              <p14:nvPr/>
            </p14:nvContentPartPr>
            <p14:xfrm>
              <a:off x="-251068" y="65581"/>
              <a:ext cx="360" cy="360"/>
            </p14:xfrm>
          </p:contentPart>
        </mc:Choice>
        <mc:Fallback xmlns="">
          <p:pic>
            <p:nvPicPr>
              <p:cNvPr id="2" name="Freihand 1">
                <a:extLst>
                  <a:ext uri="{FF2B5EF4-FFF2-40B4-BE49-F238E27FC236}">
                    <a16:creationId xmlns:a16="http://schemas.microsoft.com/office/drawing/2014/main" id="{DED5DAF9-8834-D020-4B03-0D885B65B699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-305068" y="-42419"/>
                <a:ext cx="108000" cy="216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Grafik 6">
            <a:extLst>
              <a:ext uri="{FF2B5EF4-FFF2-40B4-BE49-F238E27FC236}">
                <a16:creationId xmlns:a16="http://schemas.microsoft.com/office/drawing/2014/main" id="{080BA8B8-6128-FD61-A9A8-75C90E6285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1704" y="790859"/>
            <a:ext cx="7549687" cy="5276282"/>
          </a:xfrm>
          <a:prstGeom prst="rect">
            <a:avLst/>
          </a:prstGeom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370A7348-93EF-53EE-E72E-63EE7D540A2D}"/>
              </a:ext>
            </a:extLst>
          </p:cNvPr>
          <p:cNvSpPr/>
          <p:nvPr/>
        </p:nvSpPr>
        <p:spPr bwMode="auto">
          <a:xfrm>
            <a:off x="2783632" y="2852936"/>
            <a:ext cx="864096" cy="792088"/>
          </a:xfrm>
          <a:prstGeom prst="ellipse">
            <a:avLst/>
          </a:prstGeom>
          <a:solidFill>
            <a:schemeClr val="accent5"/>
          </a:solidFill>
          <a:ln w="38100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>
                <a:tab pos="1808163" algn="l"/>
              </a:tabLst>
            </a:pPr>
            <a:r>
              <a:rPr kumimoji="0" lang="de-CH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Erlenbach</a:t>
            </a:r>
          </a:p>
        </p:txBody>
      </p: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FC33A77C-24F7-9780-7DE9-5BB01CECAB71}"/>
              </a:ext>
            </a:extLst>
          </p:cNvPr>
          <p:cNvCxnSpPr>
            <a:stCxn id="8" idx="6"/>
          </p:cNvCxnSpPr>
          <p:nvPr/>
        </p:nvCxnSpPr>
        <p:spPr bwMode="auto">
          <a:xfrm>
            <a:off x="3647728" y="3248980"/>
            <a:ext cx="2736304" cy="252028"/>
          </a:xfrm>
          <a:prstGeom prst="line">
            <a:avLst/>
          </a:prstGeom>
          <a:noFill/>
          <a:ln w="285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25025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27051" y="1340769"/>
            <a:ext cx="9745663" cy="431958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ZLPro ist eine ausschliesslich für die Bewirtschaftung der Zusatzleistungen und Überbrückungsleistungen im Kanton Zürich entwickelte Fachapplikation.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ZLPro ist für den Mandanten eine Standardlösung.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Mit dem AZL als Eigentümerin von ZLPro erhält der Mandant eine Ansprechpartnerin mit vertieftem Knowhow und starker Vernetzung im Bereich der ZL-Bewirtschaftung im Kanton Zürich. 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ZLPro aus Mandantenperspektive</a:t>
            </a:r>
          </a:p>
        </p:txBody>
      </p:sp>
    </p:spTree>
    <p:extLst>
      <p:ext uri="{BB962C8B-B14F-4D97-AF65-F5344CB8AC3E}">
        <p14:creationId xmlns:p14="http://schemas.microsoft.com/office/powerpoint/2010/main" val="3648130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Auflistung einiger Vor- und Nachteile für den Mandant</a:t>
            </a:r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1787755"/>
              </p:ext>
            </p:extLst>
          </p:nvPr>
        </p:nvGraphicFramePr>
        <p:xfrm>
          <a:off x="527050" y="1339553"/>
          <a:ext cx="9817422" cy="4979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87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08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194">
                <a:tc>
                  <a:txBody>
                    <a:bodyPr/>
                    <a:lstStyle/>
                    <a:p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Vorteile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dirty="0">
                          <a:solidFill>
                            <a:schemeClr val="tx1"/>
                          </a:solidFill>
                        </a:rPr>
                        <a:t>Nachteile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13574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Moderne</a:t>
                      </a: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Applikation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Gesetzliche</a:t>
                      </a: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 Änderungen (Ebene Bund &amp; Kanton) werden zentral vom AZL spezifiziert und finanziert (vorbehalten grundsätzlichste Systemänderungen)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ZLPro untersteht durch das Gesamtbearbeitungsvolumen hohen Qualitätsanforderungen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Partnerschaftliche Zusammenarbeit &amp; regelmässiger Austausch mit den ZLPro Mandanten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Zugriff auf AZL Extranet (AZL-Praxis, Arbeitsanleitungen, etc.)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Jahresendverarbeitungen und Massenumrechnungen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AZL verfügt über erfahrene Schulungspersonen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Zentrale automatisierte Datenlieferungen für SVA, EL-Register, SHS, </a:t>
                      </a:r>
                      <a:r>
                        <a:rPr lang="de-CH" sz="1500" baseline="0" dirty="0" err="1">
                          <a:solidFill>
                            <a:schemeClr val="tx1"/>
                          </a:solidFill>
                        </a:rPr>
                        <a:t>kt</a:t>
                      </a: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. Migrationsamt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Einführung von ZLPro wird eine Anpassung der Prozesse erfordern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Rahmenbedingungen können</a:t>
                      </a: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 als Einschränkungen wahrgenommen werden</a:t>
                      </a:r>
                      <a:endParaRPr lang="de-CH" sz="1500" dirty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dirty="0">
                          <a:solidFill>
                            <a:schemeClr val="tx1"/>
                          </a:solidFill>
                        </a:rPr>
                        <a:t>Mandantenspezifische</a:t>
                      </a:r>
                      <a:r>
                        <a:rPr lang="de-CH" sz="1500" baseline="0" dirty="0">
                          <a:solidFill>
                            <a:schemeClr val="tx1"/>
                          </a:solidFill>
                        </a:rPr>
                        <a:t> Anforderungen werden </a:t>
                      </a:r>
                      <a:r>
                        <a:rPr lang="de-CH" sz="1500" dirty="0">
                          <a:effectLst/>
                        </a:rPr>
                        <a:t>restriktiv berücksichtigt</a:t>
                      </a:r>
                      <a:r>
                        <a:rPr lang="de-CH" sz="1500" baseline="0" dirty="0">
                          <a:effectLst/>
                        </a:rPr>
                        <a:t> und führen zu zusätzlichen Kosten </a:t>
                      </a:r>
                      <a:r>
                        <a:rPr lang="de-CH" sz="1500" baseline="0" dirty="0" err="1">
                          <a:effectLst/>
                        </a:rPr>
                        <a:t>z.L</a:t>
                      </a:r>
                      <a:r>
                        <a:rPr lang="de-CH" sz="1500" baseline="0" dirty="0">
                          <a:effectLst/>
                        </a:rPr>
                        <a:t>. Mandant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baseline="0" dirty="0">
                          <a:effectLst/>
                        </a:rPr>
                        <a:t>Manuelle Migration erfordert Erfassungsaufwand zu Beginn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baseline="0" dirty="0">
                          <a:effectLst/>
                        </a:rPr>
                        <a:t>Einarbeitungszeit &amp; Schulung notwendig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CH" sz="1500" baseline="0" dirty="0">
                          <a:effectLst/>
                        </a:rPr>
                        <a:t>AZL verfügt über begrenzte Ressourcenelastizität (Strategische Motive und nicht umsatzorientierte Ziele)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de-CH" sz="15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1906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27051" y="1097360"/>
            <a:ext cx="9673903" cy="4995936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Manuelle Migration: prospektive Erfassung aller laufenden Fälle in ZLPro (keine automatisierte Datenübernahme)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Vergangene Anspruchsperioden (vor Einführung ZLPro) in ZLPro nicht ersichtlich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Zahlungsläufe zentral durch AZL vorgegeben (wöchentlich Nebenlauf, monatlich Hauptlauf)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Valuta-Daten der Zahlungsläufe zentral durch AZL vorgegeben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Zahlungsläufe sind über ein Postkonto zu tätigen (Empfehlung: dediziertes Konto)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Zahlungsfile wird über FDS-Service der </a:t>
            </a:r>
            <a:r>
              <a:rPr lang="de-CH" sz="2000" dirty="0" err="1"/>
              <a:t>Postfinance</a:t>
            </a:r>
            <a:r>
              <a:rPr lang="de-CH" sz="2000" dirty="0"/>
              <a:t> zentral übermittelt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Zahlungsfile ist in E-</a:t>
            </a:r>
            <a:r>
              <a:rPr lang="de-CH" sz="2000" dirty="0" err="1"/>
              <a:t>Finance</a:t>
            </a:r>
            <a:r>
              <a:rPr lang="de-CH" sz="2000" dirty="0"/>
              <a:t> der </a:t>
            </a:r>
            <a:r>
              <a:rPr lang="de-CH" sz="2000" dirty="0" err="1"/>
              <a:t>Postfinance</a:t>
            </a:r>
            <a:r>
              <a:rPr lang="de-CH" sz="2000" dirty="0"/>
              <a:t> freizugeben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Schulungen finden im AZL vor Ort statt</a:t>
            </a: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Rahmenbedingungen </a:t>
            </a:r>
          </a:p>
        </p:txBody>
      </p:sp>
    </p:spTree>
    <p:extLst>
      <p:ext uri="{BB962C8B-B14F-4D97-AF65-F5344CB8AC3E}">
        <p14:creationId xmlns:p14="http://schemas.microsoft.com/office/powerpoint/2010/main" val="230605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27051" y="1052736"/>
            <a:ext cx="9745663" cy="4968552"/>
          </a:xfrm>
        </p:spPr>
        <p:txBody>
          <a:bodyPr/>
          <a:lstStyle/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Briefvorlagen zentral durch AZL vorgegeben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Eingeschränkte Möglichkeiten im Layout von Dokumentvorlagen wie z.B. Positionierung von Logo, Texteinzug links, Font ist Arial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Keine mandantenspezifischen Schnittstellen im Leistungsumfang enthalten (auch keine Anbindung an die Mandanten-FIBU)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ZLPro während Jahresendverarbeitungen gesperrt (ca. 2 Wochen pro Jahr im Dezember)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Massendruck erfolgt über STEA Druckzentrum Stadt Zürich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ELO für Dokumentenablage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Standardset an Auswertungen  </a:t>
            </a:r>
          </a:p>
          <a:p>
            <a:pPr>
              <a:lnSpc>
                <a:spcPct val="100000"/>
              </a:lnSpc>
            </a:pPr>
            <a:endParaRPr lang="de-CH" sz="800" dirty="0"/>
          </a:p>
          <a:p>
            <a:pPr marL="342900" indent="-34290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de-CH" sz="2000" dirty="0"/>
              <a:t>Hard- und Software inkl. Zugriff über </a:t>
            </a:r>
            <a:r>
              <a:rPr lang="de-CH" sz="2000" dirty="0" err="1"/>
              <a:t>LEUnet</a:t>
            </a:r>
            <a:r>
              <a:rPr lang="de-CH" sz="2000" dirty="0"/>
              <a:t> und Citrix Anforderungen vorgegeben</a:t>
            </a:r>
          </a:p>
          <a:p>
            <a:pPr>
              <a:lnSpc>
                <a:spcPct val="150000"/>
              </a:lnSpc>
            </a:pPr>
            <a:endParaRPr lang="de-CH" sz="2000" dirty="0"/>
          </a:p>
          <a:p>
            <a:endParaRPr lang="de-CH" sz="20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Rahmenbedingungen</a:t>
            </a:r>
          </a:p>
        </p:txBody>
      </p:sp>
    </p:spTree>
    <p:extLst>
      <p:ext uri="{BB962C8B-B14F-4D97-AF65-F5344CB8AC3E}">
        <p14:creationId xmlns:p14="http://schemas.microsoft.com/office/powerpoint/2010/main" val="168892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527051" y="1124745"/>
            <a:ext cx="11137900" cy="4968082"/>
          </a:xfrm>
        </p:spPr>
        <p:txBody>
          <a:bodyPr/>
          <a:lstStyle/>
          <a:p>
            <a:r>
              <a:rPr lang="de-CH" dirty="0"/>
              <a:t>Dübendorf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ca. 720 ZL Fälle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7 Mitarbeitende der ZL-Stelle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kein GZ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/>
              <a:t>keine Anschlussgemeinden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Planung - Grundlage</a:t>
            </a:r>
          </a:p>
        </p:txBody>
      </p:sp>
    </p:spTree>
    <p:extLst>
      <p:ext uri="{BB962C8B-B14F-4D97-AF65-F5344CB8AC3E}">
        <p14:creationId xmlns:p14="http://schemas.microsoft.com/office/powerpoint/2010/main" val="1493485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B9273781-C78B-43D8-877A-6B6E23B60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Mögliche Einführungsdaten</a:t>
            </a:r>
          </a:p>
        </p:txBody>
      </p:sp>
      <p:graphicFrame>
        <p:nvGraphicFramePr>
          <p:cNvPr id="4" name="Tabelle 3">
            <a:extLst>
              <a:ext uri="{FF2B5EF4-FFF2-40B4-BE49-F238E27FC236}">
                <a16:creationId xmlns:a16="http://schemas.microsoft.com/office/drawing/2014/main" id="{310E9E33-3945-D094-4A06-166A9B180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2319333"/>
              </p:ext>
            </p:extLst>
          </p:nvPr>
        </p:nvGraphicFramePr>
        <p:xfrm>
          <a:off x="527049" y="980728"/>
          <a:ext cx="11137901" cy="27986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8351">
                  <a:extLst>
                    <a:ext uri="{9D8B030D-6E8A-4147-A177-3AD203B41FA5}">
                      <a16:colId xmlns:a16="http://schemas.microsoft.com/office/drawing/2014/main" val="3484955176"/>
                    </a:ext>
                  </a:extLst>
                </a:gridCol>
                <a:gridCol w="2076911">
                  <a:extLst>
                    <a:ext uri="{9D8B030D-6E8A-4147-A177-3AD203B41FA5}">
                      <a16:colId xmlns:a16="http://schemas.microsoft.com/office/drawing/2014/main" val="1932323395"/>
                    </a:ext>
                  </a:extLst>
                </a:gridCol>
                <a:gridCol w="2136751">
                  <a:extLst>
                    <a:ext uri="{9D8B030D-6E8A-4147-A177-3AD203B41FA5}">
                      <a16:colId xmlns:a16="http://schemas.microsoft.com/office/drawing/2014/main" val="3848066512"/>
                    </a:ext>
                  </a:extLst>
                </a:gridCol>
                <a:gridCol w="2201501">
                  <a:extLst>
                    <a:ext uri="{9D8B030D-6E8A-4147-A177-3AD203B41FA5}">
                      <a16:colId xmlns:a16="http://schemas.microsoft.com/office/drawing/2014/main" val="2500537213"/>
                    </a:ext>
                  </a:extLst>
                </a:gridCol>
                <a:gridCol w="1359751">
                  <a:extLst>
                    <a:ext uri="{9D8B030D-6E8A-4147-A177-3AD203B41FA5}">
                      <a16:colId xmlns:a16="http://schemas.microsoft.com/office/drawing/2014/main" val="3860284834"/>
                    </a:ext>
                  </a:extLst>
                </a:gridCol>
                <a:gridCol w="2136751">
                  <a:extLst>
                    <a:ext uri="{9D8B030D-6E8A-4147-A177-3AD203B41FA5}">
                      <a16:colId xmlns:a16="http://schemas.microsoft.com/office/drawing/2014/main" val="3732346329"/>
                    </a:ext>
                  </a:extLst>
                </a:gridCol>
                <a:gridCol w="1057885">
                  <a:extLst>
                    <a:ext uri="{9D8B030D-6E8A-4147-A177-3AD203B41FA5}">
                      <a16:colId xmlns:a16="http://schemas.microsoft.com/office/drawing/2014/main" val="24660709"/>
                    </a:ext>
                  </a:extLst>
                </a:gridCol>
              </a:tblGrid>
              <a:tr h="158509">
                <a:tc>
                  <a:txBody>
                    <a:bodyPr/>
                    <a:lstStyle/>
                    <a:p>
                      <a:pPr algn="l" fontAlgn="b"/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00FFF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b="1" u="none" strike="noStrike" dirty="0">
                          <a:effectLst/>
                          <a:highlight>
                            <a:srgbClr val="00FFFF"/>
                          </a:highlight>
                        </a:rPr>
                        <a:t>Vertragsunterzeichnung bis</a:t>
                      </a:r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00FFFF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b="1" u="none" strike="noStrike" dirty="0">
                          <a:effectLst/>
                          <a:highlight>
                            <a:srgbClr val="FFFF00"/>
                          </a:highlight>
                        </a:rPr>
                        <a:t>Einrichtung seitens AZL</a:t>
                      </a:r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b="1" u="none" strike="noStrike" dirty="0">
                          <a:effectLst/>
                          <a:highlight>
                            <a:srgbClr val="FF9999"/>
                          </a:highlight>
                        </a:rPr>
                        <a:t>Vorbereitung manuelle Migration</a:t>
                      </a:r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9999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b="1" u="none" strike="noStrike" dirty="0">
                          <a:effectLst/>
                          <a:highlight>
                            <a:srgbClr val="FF0000"/>
                          </a:highlight>
                        </a:rPr>
                        <a:t>Manuelle Migration neuer Mandant</a:t>
                      </a:r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b="1" u="none" strike="noStrike" dirty="0">
                          <a:effectLst/>
                          <a:highlight>
                            <a:srgbClr val="00FF00"/>
                          </a:highlight>
                        </a:rPr>
                        <a:t>erster Zahlungslauf ZLPro</a:t>
                      </a:r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highlight>
                          <a:srgbClr val="00FF00"/>
                        </a:highlight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de-CH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8758071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August 2025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August - November 2025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Dezember 2025 - Januar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Februar 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Ende Februar 2026 (Leistungen März 2026)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auf Beginn Q2/2026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51535740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Dezember 2025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Dezember 2025 - März 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April - Mai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Juni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Ende Juni 2026 (Leistungen Juli 2026)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auf Beginn Q3/2026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809888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April 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April - Juli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August - September 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Oktober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Ende Oktober 2026 (Leistungen November 2026)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Mitte Q4/2026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49077890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August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August - November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Dezember 2026 - Januar 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Februar 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Ende Februar 2027 (Leistungen März 2027)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auf Beginn Q2/2027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76013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Dezember 2026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Dezember 2026 - März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April - Mai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Juni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Ende Juni 2027 (Leistungen Juli 2027)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auf Beginn Q3/2027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54164857"/>
                  </a:ext>
                </a:extLst>
              </a:tr>
              <a:tr h="150584">
                <a:tc>
                  <a:txBody>
                    <a:bodyPr/>
                    <a:lstStyle/>
                    <a:p>
                      <a:pPr algn="ctr" fontAlgn="b"/>
                      <a:r>
                        <a:rPr lang="de-C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April 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April - Juli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August - September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>
                          <a:effectLst/>
                        </a:rPr>
                        <a:t>Oktober 2027</a:t>
                      </a:r>
                      <a:endParaRPr lang="de-CH" sz="12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Ende Oktober 2027 (Leistungen November 2027)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200" u="none" strike="noStrike" dirty="0">
                          <a:effectLst/>
                        </a:rPr>
                        <a:t>Mitte Q4/2027</a:t>
                      </a:r>
                      <a:endParaRPr lang="de-CH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925" marR="7925" marT="79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8129823"/>
                  </a:ext>
                </a:extLst>
              </a:tr>
            </a:tbl>
          </a:graphicData>
        </a:graphic>
      </p:graphicFrame>
      <p:graphicFrame>
        <p:nvGraphicFramePr>
          <p:cNvPr id="7" name="Tabelle 6">
            <a:extLst>
              <a:ext uri="{FF2B5EF4-FFF2-40B4-BE49-F238E27FC236}">
                <a16:creationId xmlns:a16="http://schemas.microsoft.com/office/drawing/2014/main" id="{E7FA813E-41F1-548F-90DD-10716024DD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275495"/>
              </p:ext>
            </p:extLst>
          </p:nvPr>
        </p:nvGraphicFramePr>
        <p:xfrm>
          <a:off x="527047" y="4170073"/>
          <a:ext cx="11137906" cy="1424639"/>
        </p:xfrm>
        <a:graphic>
          <a:graphicData uri="http://schemas.openxmlformats.org/drawingml/2006/table">
            <a:tbl>
              <a:tblPr/>
              <a:tblGrid>
                <a:gridCol w="319299">
                  <a:extLst>
                    <a:ext uri="{9D8B030D-6E8A-4147-A177-3AD203B41FA5}">
                      <a16:colId xmlns:a16="http://schemas.microsoft.com/office/drawing/2014/main" val="408199608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1331235960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1269644732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686889200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1152683719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390903777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3659554906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3100104928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166817022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1637845764"/>
                    </a:ext>
                  </a:extLst>
                </a:gridCol>
                <a:gridCol w="319299">
                  <a:extLst>
                    <a:ext uri="{9D8B030D-6E8A-4147-A177-3AD203B41FA5}">
                      <a16:colId xmlns:a16="http://schemas.microsoft.com/office/drawing/2014/main" val="4050660347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3334099857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3766516800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1476654342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673329876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4225429444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2754517421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2268258718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278160427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1856624415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561683310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1028966515"/>
                    </a:ext>
                  </a:extLst>
                </a:gridCol>
                <a:gridCol w="309908">
                  <a:extLst>
                    <a:ext uri="{9D8B030D-6E8A-4147-A177-3AD203B41FA5}">
                      <a16:colId xmlns:a16="http://schemas.microsoft.com/office/drawing/2014/main" val="3578409972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3535833917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64199730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2328660148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1873495634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3028513440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4079727845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1412372370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87396220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1431107155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3033672081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2940355923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2530978874"/>
                    </a:ext>
                  </a:extLst>
                </a:gridCol>
                <a:gridCol w="300517">
                  <a:extLst>
                    <a:ext uri="{9D8B030D-6E8A-4147-A177-3AD203B41FA5}">
                      <a16:colId xmlns:a16="http://schemas.microsoft.com/office/drawing/2014/main" val="260072044"/>
                    </a:ext>
                  </a:extLst>
                </a:gridCol>
              </a:tblGrid>
              <a:tr h="176743"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2025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2026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FBC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2027</a:t>
                      </a:r>
                    </a:p>
                  </a:txBody>
                  <a:tcPr marL="9302" marR="9302" marT="93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537458"/>
                  </a:ext>
                </a:extLst>
              </a:tr>
              <a:tr h="186045"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Jan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Feb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Mär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Mai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Jul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Aug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Sep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Okt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Nov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Dez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Jan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Feb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Mär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Mai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Jul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Aug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Sep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Okt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Nov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Dez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Jan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Feb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Mär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Apr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Mai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Jun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Jul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Aug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Sep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Okt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Nov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Dez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9697110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1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S1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S3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0428596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kumimoji="0" lang="de-CH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S1</a:t>
                      </a:r>
                      <a:endParaRPr lang="de-CH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de-CH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S3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5617878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3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S1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S3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680947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4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S1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S3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4625261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S1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S3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5667230"/>
                  </a:ext>
                </a:extLst>
              </a:tr>
              <a:tr h="176743"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CH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de-CH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 6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S1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S2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CH" sz="8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de-CH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S3</a:t>
                      </a:r>
                    </a:p>
                  </a:txBody>
                  <a:tcPr marL="9302" marR="9302" marT="93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764358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69059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79376" y="476672"/>
            <a:ext cx="7345004" cy="647700"/>
          </a:xfrm>
        </p:spPr>
        <p:txBody>
          <a:bodyPr/>
          <a:lstStyle/>
          <a:p>
            <a:r>
              <a:rPr lang="de-CH" dirty="0"/>
              <a:t>Aufbau Schulung</a:t>
            </a:r>
          </a:p>
        </p:txBody>
      </p:sp>
      <p:sp>
        <p:nvSpPr>
          <p:cNvPr id="2" name="Rechteck 1"/>
          <p:cNvSpPr/>
          <p:nvPr/>
        </p:nvSpPr>
        <p:spPr bwMode="auto">
          <a:xfrm>
            <a:off x="3509288" y="2024472"/>
            <a:ext cx="2538282" cy="648444"/>
          </a:xfrm>
          <a:prstGeom prst="rect">
            <a:avLst/>
          </a:prstGeom>
          <a:solidFill>
            <a:srgbClr val="92D05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1000" tIns="0" rIns="0" bIns="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tabLst>
                <a:tab pos="675085" algn="l"/>
                <a:tab pos="1356122" algn="l"/>
              </a:tabLst>
            </a:pPr>
            <a:r>
              <a:rPr lang="de-CH" sz="1200" dirty="0"/>
              <a:t>1. Tag:	- Einführung ZLPro</a:t>
            </a:r>
          </a:p>
          <a:p>
            <a:pPr>
              <a:lnSpc>
                <a:spcPct val="100000"/>
              </a:lnSpc>
              <a:tabLst>
                <a:tab pos="675085" algn="l"/>
                <a:tab pos="1356122" algn="l"/>
              </a:tabLst>
            </a:pPr>
            <a:r>
              <a:rPr lang="de-CH" sz="1200" dirty="0"/>
              <a:t>2. Tag:	- Projektvorgehen</a:t>
            </a:r>
          </a:p>
          <a:p>
            <a:pPr>
              <a:lnSpc>
                <a:spcPct val="100000"/>
              </a:lnSpc>
              <a:tabLst>
                <a:tab pos="675085" algn="l"/>
                <a:tab pos="1356122" algn="l"/>
              </a:tabLst>
            </a:pPr>
            <a:r>
              <a:rPr lang="de-CH" sz="1200" dirty="0"/>
              <a:t>	- Info manuelle Migration</a:t>
            </a:r>
          </a:p>
        </p:txBody>
      </p:sp>
      <p:sp>
        <p:nvSpPr>
          <p:cNvPr id="38" name="Rechteck 37"/>
          <p:cNvSpPr/>
          <p:nvPr/>
        </p:nvSpPr>
        <p:spPr bwMode="auto">
          <a:xfrm>
            <a:off x="4535402" y="2780556"/>
            <a:ext cx="2538282" cy="648444"/>
          </a:xfrm>
          <a:prstGeom prst="rect">
            <a:avLst/>
          </a:prstGeom>
          <a:solidFill>
            <a:srgbClr val="92D05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1000" tIns="0" rIns="0" bIns="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tabLst>
                <a:tab pos="675085" algn="l"/>
                <a:tab pos="1356122" algn="l"/>
              </a:tabLst>
            </a:pPr>
            <a:r>
              <a:rPr lang="de-CH" sz="1200" dirty="0"/>
              <a:t>3 - 4 Tage   - Intensivkurs ZLPro</a:t>
            </a:r>
          </a:p>
        </p:txBody>
      </p:sp>
      <p:sp>
        <p:nvSpPr>
          <p:cNvPr id="39" name="Rechteck 38"/>
          <p:cNvSpPr/>
          <p:nvPr/>
        </p:nvSpPr>
        <p:spPr bwMode="auto">
          <a:xfrm>
            <a:off x="5615335" y="3536640"/>
            <a:ext cx="2538282" cy="648444"/>
          </a:xfrm>
          <a:prstGeom prst="rect">
            <a:avLst/>
          </a:prstGeom>
          <a:solidFill>
            <a:srgbClr val="92D05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1000" tIns="0" rIns="0" bIns="0" numCol="1" rtlCol="0" anchor="ctr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  <a:tabLst>
                <a:tab pos="675085" algn="l"/>
                <a:tab pos="1356122" algn="l"/>
              </a:tabLst>
            </a:pPr>
            <a:r>
              <a:rPr lang="de-CH" sz="1200" dirty="0"/>
              <a:t>1 Tag:	- Mutation vor ZLPro</a:t>
            </a:r>
          </a:p>
        </p:txBody>
      </p:sp>
      <p:sp>
        <p:nvSpPr>
          <p:cNvPr id="4" name="Rechteck 3"/>
          <p:cNvSpPr/>
          <p:nvPr/>
        </p:nvSpPr>
        <p:spPr bwMode="auto">
          <a:xfrm>
            <a:off x="2711624" y="2024472"/>
            <a:ext cx="797610" cy="648444"/>
          </a:xfrm>
          <a:prstGeom prst="rect">
            <a:avLst/>
          </a:prstGeom>
          <a:solidFill>
            <a:srgbClr val="FFC00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900" dirty="0"/>
              <a:t>Schulung </a:t>
            </a:r>
            <a:r>
              <a:rPr lang="de-CH" sz="900" b="1" dirty="0"/>
              <a:t>1</a:t>
            </a:r>
          </a:p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825" dirty="0"/>
              <a:t>im AZL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6041995" y="2024844"/>
            <a:ext cx="3438381" cy="25391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>
              <a:lnSpc>
                <a:spcPct val="100000"/>
              </a:lnSpc>
            </a:pPr>
            <a:r>
              <a:rPr lang="de-CH" sz="1050" i="1" dirty="0"/>
              <a:t>Kurz vor Start der Vorbereitung Falldaten für Migration</a:t>
            </a:r>
          </a:p>
        </p:txBody>
      </p:sp>
      <p:sp>
        <p:nvSpPr>
          <p:cNvPr id="42" name="Textfeld 41"/>
          <p:cNvSpPr txBox="1"/>
          <p:nvPr/>
        </p:nvSpPr>
        <p:spPr>
          <a:xfrm>
            <a:off x="7068109" y="2780184"/>
            <a:ext cx="2700299" cy="25391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>
              <a:lnSpc>
                <a:spcPct val="100000"/>
              </a:lnSpc>
            </a:pPr>
            <a:r>
              <a:rPr lang="de-CH" sz="1050" i="1" dirty="0"/>
              <a:t>Kurz vor Start der manuellen Migration </a:t>
            </a:r>
          </a:p>
        </p:txBody>
      </p:sp>
      <p:sp>
        <p:nvSpPr>
          <p:cNvPr id="43" name="Textfeld 42"/>
          <p:cNvSpPr txBox="1"/>
          <p:nvPr/>
        </p:nvSpPr>
        <p:spPr>
          <a:xfrm>
            <a:off x="8148043" y="3483007"/>
            <a:ext cx="1692373" cy="25391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/>
          <a:p>
            <a:pPr>
              <a:lnSpc>
                <a:spcPct val="100000"/>
              </a:lnSpc>
            </a:pPr>
            <a:r>
              <a:rPr lang="de-CH" sz="1050" i="1" dirty="0"/>
              <a:t>nach erstem Hauptlauf</a:t>
            </a:r>
          </a:p>
        </p:txBody>
      </p:sp>
      <p:sp>
        <p:nvSpPr>
          <p:cNvPr id="44" name="Rechteck 43"/>
          <p:cNvSpPr/>
          <p:nvPr/>
        </p:nvSpPr>
        <p:spPr bwMode="auto">
          <a:xfrm>
            <a:off x="3719736" y="2780928"/>
            <a:ext cx="815612" cy="648444"/>
          </a:xfrm>
          <a:prstGeom prst="rect">
            <a:avLst/>
          </a:prstGeom>
          <a:solidFill>
            <a:srgbClr val="FFC00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900" dirty="0"/>
              <a:t>Schulung </a:t>
            </a:r>
            <a:r>
              <a:rPr lang="de-CH" sz="900" b="1" dirty="0"/>
              <a:t>2</a:t>
            </a:r>
          </a:p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825" dirty="0"/>
              <a:t>im AZL</a:t>
            </a:r>
          </a:p>
        </p:txBody>
      </p:sp>
      <p:sp>
        <p:nvSpPr>
          <p:cNvPr id="45" name="Rechteck 44"/>
          <p:cNvSpPr/>
          <p:nvPr/>
        </p:nvSpPr>
        <p:spPr bwMode="auto">
          <a:xfrm>
            <a:off x="4799856" y="3536640"/>
            <a:ext cx="815425" cy="648444"/>
          </a:xfrm>
          <a:prstGeom prst="rect">
            <a:avLst/>
          </a:prstGeom>
          <a:solidFill>
            <a:srgbClr val="FFC000">
              <a:alpha val="50196"/>
            </a:srgbClr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900" dirty="0"/>
              <a:t>Schulung</a:t>
            </a:r>
            <a:r>
              <a:rPr lang="de-CH" sz="900" b="1" dirty="0"/>
              <a:t> 3</a:t>
            </a:r>
          </a:p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825" dirty="0"/>
              <a:t>im AZL </a:t>
            </a:r>
          </a:p>
          <a:p>
            <a:pPr algn="ctr">
              <a:lnSpc>
                <a:spcPct val="100000"/>
              </a:lnSpc>
              <a:tabLst>
                <a:tab pos="1356122" algn="l"/>
              </a:tabLst>
            </a:pPr>
            <a:r>
              <a:rPr lang="de-CH" sz="825" dirty="0"/>
              <a:t>oder vor Ort</a:t>
            </a:r>
          </a:p>
        </p:txBody>
      </p:sp>
    </p:spTree>
    <p:extLst>
      <p:ext uri="{BB962C8B-B14F-4D97-AF65-F5344CB8AC3E}">
        <p14:creationId xmlns:p14="http://schemas.microsoft.com/office/powerpoint/2010/main" val="2680723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79376" y="476672"/>
            <a:ext cx="10801200" cy="647700"/>
          </a:xfrm>
        </p:spPr>
        <p:txBody>
          <a:bodyPr/>
          <a:lstStyle/>
          <a:p>
            <a:r>
              <a:rPr lang="de-CH" dirty="0"/>
              <a:t>Fragen von Dübendorf zu Schulung und manueller Migration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2085777-F6A1-3F88-D0AA-F027479383FB}"/>
              </a:ext>
            </a:extLst>
          </p:cNvPr>
          <p:cNvSpPr txBox="1"/>
          <p:nvPr/>
        </p:nvSpPr>
        <p:spPr>
          <a:xfrm>
            <a:off x="479376" y="980728"/>
            <a:ext cx="11089232" cy="5206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Der ZLPro-Kurs für meine Mitarbeiterinnen: findet der auch im Eingabemonat statt (parallel) oder vorgängig?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Die Schulung findet vor der manuellen Migration statt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Wie lange ist die Kursdauer (max. 1 Woche)?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2 Blöcke (2 Tage und 4 Tage)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Für Mitarbeiter die nur KKV machen, gibt es da einen verkürzten Kurs?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für zukünftige neue Mitarbeitende ja, in den allerersten Schulungsblöcken müsste man das ansehen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Eingabe bei Migration: werden die Daten bereits ins ZLPro eingegeben oder in eine Excelliste?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es ist beides Möglich (z.B. auch Copy/Paste aus ZUSCALC nach ZLPro)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Könnte man da allenfalls auch Vorarbeiten im Vorfeld erledigen?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– ja, falls mit Excel gearbeitet wird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Können diese Eingabearbeiten auch Mitarbeiter machen, die nicht in der ZL arbeiten, z.B. Lehrlinge?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möglich, dann empfiehlt sich aber allenfalls der Einsatz von Excel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Wie lange hat man pro Fall durchschnittlich für die </a:t>
            </a:r>
            <a:r>
              <a:rPr lang="de-CH" sz="180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Eingabe?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Hat das AZL auch Personen, die bei der Eingabe helfen könnten (natürlich gegen </a:t>
            </a:r>
            <a:r>
              <a:rPr lang="de-CH" sz="18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Entgeld</a:t>
            </a: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) oder ist die Gemeinde/Stadt hier auf sich gestellt?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allenfalls Kantons-SpringerInnen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de-CH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Was wäre wenn man nicht alle Fälle im Eingabemonate eingeben könnte? Könnte man da eine Handauszahlung machen und diese im Folgemonat eingeben? – </a:t>
            </a:r>
            <a:r>
              <a:rPr lang="de-CH" sz="1800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ptos" panose="020B0004020202020204" pitchFamily="34" charset="0"/>
              </a:rPr>
              <a:t>es müssen alle Fälle vor dem ersten produktiven Zahlungslauf erfasst sein</a:t>
            </a:r>
            <a:endParaRPr lang="de-CH" sz="1800" dirty="0">
              <a:solidFill>
                <a:srgbClr val="00B050"/>
              </a:solidFill>
              <a:effectLst/>
              <a:latin typeface="Aptos" panose="020B0004020202020204" pitchFamily="34" charset="0"/>
              <a:ea typeface="Calibri" panose="020F0502020204030204" pitchFamily="34" charset="0"/>
              <a:cs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917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623393" y="548680"/>
            <a:ext cx="9649322" cy="863600"/>
          </a:xfrm>
        </p:spPr>
        <p:txBody>
          <a:bodyPr/>
          <a:lstStyle/>
          <a:p>
            <a:r>
              <a:rPr lang="de-CH" dirty="0"/>
              <a:t>Technische Anbindung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708920"/>
            <a:ext cx="6120680" cy="2232248"/>
          </a:xfrm>
          <a:prstGeom prst="rect">
            <a:avLst/>
          </a:prstGeom>
        </p:spPr>
      </p:pic>
      <p:sp>
        <p:nvSpPr>
          <p:cNvPr id="4" name="Inhaltsplatzhalter 1"/>
          <p:cNvSpPr>
            <a:spLocks noGrp="1"/>
          </p:cNvSpPr>
          <p:nvPr>
            <p:ph idx="1"/>
          </p:nvPr>
        </p:nvSpPr>
        <p:spPr>
          <a:xfrm>
            <a:off x="623393" y="1412280"/>
            <a:ext cx="10105453" cy="93660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Anbindung über Kantonsnetz (</a:t>
            </a:r>
            <a:r>
              <a:rPr lang="de-CH" sz="2000" dirty="0" err="1"/>
              <a:t>LEUnet</a:t>
            </a:r>
            <a:r>
              <a:rPr lang="de-CH" sz="2000" dirty="0"/>
              <a:t>) in das Netz der Stadt Zürich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Verbindung über Citrix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sz="2000" dirty="0"/>
              <a:t>Wird durch das AZL mit der IT / externer IT Partner angesehen</a:t>
            </a:r>
          </a:p>
        </p:txBody>
      </p:sp>
    </p:spTree>
    <p:extLst>
      <p:ext uri="{BB962C8B-B14F-4D97-AF65-F5344CB8AC3E}">
        <p14:creationId xmlns:p14="http://schemas.microsoft.com/office/powerpoint/2010/main" val="2457260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Lizenzmodell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99" y="1412776"/>
            <a:ext cx="6867117" cy="4436908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5447928" y="3573363"/>
            <a:ext cx="4536504" cy="358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200" dirty="0"/>
              <a:t>ÜL-Lizenzkosten: 100.00 pro Fall (exkl. MWST)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9936" y="1306878"/>
            <a:ext cx="4814698" cy="465938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7929" y="1748571"/>
            <a:ext cx="5112567" cy="1657909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55F4FE34-FBF1-BDB7-0B47-FC0559598D6A}"/>
              </a:ext>
            </a:extLst>
          </p:cNvPr>
          <p:cNvSpPr/>
          <p:nvPr/>
        </p:nvSpPr>
        <p:spPr bwMode="auto">
          <a:xfrm>
            <a:off x="839416" y="3621120"/>
            <a:ext cx="1872208" cy="216024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ts val="24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>
                <a:tab pos="1808163" algn="l"/>
              </a:tabLst>
            </a:pPr>
            <a:endParaRPr kumimoji="0" lang="de-CH" sz="2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2985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Grobkalkulation Dübendorf </a:t>
            </a:r>
            <a:r>
              <a:rPr lang="de-CH" sz="2000" dirty="0"/>
              <a:t>(13.05.2025 – unverändert gültig)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EC1BC1D-59D0-02A7-82FF-96C53C7077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185" y="836613"/>
            <a:ext cx="10657782" cy="525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0545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79377" y="548680"/>
            <a:ext cx="9793338" cy="863600"/>
          </a:xfrm>
        </p:spPr>
        <p:txBody>
          <a:bodyPr/>
          <a:lstStyle/>
          <a:p>
            <a:r>
              <a:rPr lang="de-CH" dirty="0"/>
              <a:t>Offene Punkte, Fragen, weiteres Vorgehen</a:t>
            </a:r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444818"/>
              </p:ext>
            </p:extLst>
          </p:nvPr>
        </p:nvGraphicFramePr>
        <p:xfrm>
          <a:off x="495432" y="1381769"/>
          <a:ext cx="10857153" cy="138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9051">
                  <a:extLst>
                    <a:ext uri="{9D8B030D-6E8A-4147-A177-3AD203B41FA5}">
                      <a16:colId xmlns:a16="http://schemas.microsoft.com/office/drawing/2014/main" val="2316879496"/>
                    </a:ext>
                  </a:extLst>
                </a:gridCol>
                <a:gridCol w="3619051">
                  <a:extLst>
                    <a:ext uri="{9D8B030D-6E8A-4147-A177-3AD203B41FA5}">
                      <a16:colId xmlns:a16="http://schemas.microsoft.com/office/drawing/2014/main" val="319282140"/>
                    </a:ext>
                  </a:extLst>
                </a:gridCol>
                <a:gridCol w="3619051">
                  <a:extLst>
                    <a:ext uri="{9D8B030D-6E8A-4147-A177-3AD203B41FA5}">
                      <a16:colId xmlns:a16="http://schemas.microsoft.com/office/drawing/2014/main" val="35198347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CH" dirty="0"/>
                        <a:t>Thema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Zuständigkeit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Termin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4974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CH" dirty="0"/>
                        <a:t>Präsentation </a:t>
                      </a:r>
                      <a:r>
                        <a:rPr lang="de-CH" baseline="0" dirty="0"/>
                        <a:t>per E-Mail an Teilnehmende senden</a:t>
                      </a:r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AZL, Oliver Kunz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CH" dirty="0"/>
                        <a:t>05.06.2025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89283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969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258862"/>
      </p:ext>
    </p:extLst>
  </p:cSld>
  <p:clrMapOvr>
    <a:masterClrMapping/>
  </p:clrMapOvr>
</p:sld>
</file>

<file path=ppt/theme/theme1.xml><?xml version="1.0" encoding="utf-8"?>
<a:theme xmlns:a="http://schemas.openxmlformats.org/drawingml/2006/main" name="Präsentation_AZL_quer">
  <a:themeElements>
    <a:clrScheme name="Neue_AZL_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ue_AZL_Prä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ts val="2400"/>
          </a:lnSpc>
          <a:spcBef>
            <a:spcPct val="0"/>
          </a:spcBef>
          <a:spcAft>
            <a:spcPts val="200"/>
          </a:spcAft>
          <a:buClrTx/>
          <a:buSzTx/>
          <a:buFontTx/>
          <a:buNone/>
          <a:tabLst>
            <a:tab pos="1808163" algn="l"/>
          </a:tabLst>
          <a:defRPr kumimoji="0" lang="de-CH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ts val="2400"/>
          </a:lnSpc>
          <a:spcBef>
            <a:spcPct val="0"/>
          </a:spcBef>
          <a:spcAft>
            <a:spcPts val="200"/>
          </a:spcAft>
          <a:buClrTx/>
          <a:buSzTx/>
          <a:buFontTx/>
          <a:buNone/>
          <a:tabLst>
            <a:tab pos="1808163" algn="l"/>
          </a:tabLst>
          <a:defRPr kumimoji="0" lang="de-CH" sz="2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Neue_AZL_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ue_AZL_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ue_AZL_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ue_AZL_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ue_AZL_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ue_AZL_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ue_AZL_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meine_Vorlage.potx" id="{0983EBE4-B2D3-44B8-B67E-4C944A8A37FA}" vid="{6034052F-5D62-4EFD-98DF-CA7ED333522E}"/>
    </a:ext>
  </a:ext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ine_Vorlage.potx" id="{0983EBE4-B2D3-44B8-B67E-4C944A8A37FA}" vid="{F3285887-31A4-4B7D-8D30-D2602014DAAF}"/>
    </a:ext>
  </a:extLst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6295B7164625E40B0B11B2C832DE659" ma:contentTypeVersion="0" ma:contentTypeDescription="Ein neues Dokument erstellen." ma:contentTypeScope="" ma:versionID="4f29b81e4b6d887c84b32650adb0d02d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66c4a6dd5ef775a5269b08f7de37f93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8666A85-6B95-4F49-8446-3F22A9867B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6E462C1-E388-456B-AF7F-69BA76711DB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B283EB-DA93-425E-B462-C07CA3C188AC}">
  <ds:schemaRefs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http://schemas.microsoft.com/office/infopath/2007/PartnerControls"/>
    <ds:schemaRef ds:uri="http://purl.org/dc/elements/1.1/"/>
    <ds:schemaRef ds:uri="http://purl.org/dc/terms/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meine_Vorlage</Template>
  <TotalTime>0</TotalTime>
  <Words>1381</Words>
  <Application>Microsoft Office PowerPoint</Application>
  <PresentationFormat>Breitbild</PresentationFormat>
  <Paragraphs>461</Paragraphs>
  <Slides>18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18</vt:i4>
      </vt:variant>
    </vt:vector>
  </HeadingPairs>
  <TitlesOfParts>
    <vt:vector size="24" baseType="lpstr">
      <vt:lpstr>Aptos</vt:lpstr>
      <vt:lpstr>Arial</vt:lpstr>
      <vt:lpstr>Calibri</vt:lpstr>
      <vt:lpstr>Times</vt:lpstr>
      <vt:lpstr>Präsentation_AZL_quer</vt:lpstr>
      <vt:lpstr>Benutzerdefiniertes Design</vt:lpstr>
      <vt:lpstr>Erstgespräch Stadt Dübendorf 04.06.2025 Interkommunale Zusammenarbeit bei der Durchführung der Zusatzleistungen zur AHV/IV </vt:lpstr>
      <vt:lpstr>Teilnehmende</vt:lpstr>
      <vt:lpstr>Inhalt</vt:lpstr>
      <vt:lpstr>Betriebsorganisation ZLPro</vt:lpstr>
      <vt:lpstr>Grobe Systemübersicht: Gesamtlösung ZLPro</vt:lpstr>
      <vt:lpstr>Mandaten  </vt:lpstr>
      <vt:lpstr>ZLPro aus Mandantenperspektive</vt:lpstr>
      <vt:lpstr>Auflistung einiger Vor- und Nachteile für den Mandant</vt:lpstr>
      <vt:lpstr>Rahmenbedingungen </vt:lpstr>
      <vt:lpstr>Rahmenbedingungen</vt:lpstr>
      <vt:lpstr>Planung - Grundlage</vt:lpstr>
      <vt:lpstr>Mögliche Einführungsdaten</vt:lpstr>
      <vt:lpstr>Aufbau Schulung</vt:lpstr>
      <vt:lpstr>Fragen von Dübendorf zu Schulung und manueller Migration</vt:lpstr>
      <vt:lpstr>Technische Anbindung</vt:lpstr>
      <vt:lpstr>Lizenzmodell</vt:lpstr>
      <vt:lpstr>Grobkalkulation Dübendorf (13.05.2025 – unverändert gültig)</vt:lpstr>
      <vt:lpstr>Offene Punkte, Fragen, weiteres Vorgehen</vt:lpstr>
    </vt:vector>
  </TitlesOfParts>
  <Company>Stadt Zürich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</dc:title>
  <dc:creator>Marek Gossner (azlmgo)</dc:creator>
  <cp:keywords>AZL_Präsentation_quer</cp:keywords>
  <cp:lastModifiedBy>Kunz Oliver (AZL)</cp:lastModifiedBy>
  <cp:revision>289</cp:revision>
  <cp:lastPrinted>2023-05-25T08:56:57Z</cp:lastPrinted>
  <dcterms:created xsi:type="dcterms:W3CDTF">2018-01-08T09:17:25Z</dcterms:created>
  <dcterms:modified xsi:type="dcterms:W3CDTF">2025-06-05T12:26:50Z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0x01010026295B7164625E40B0B11B2C832DE659</vt:lpwstr>
  </property>
</Properties>
</file>